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71.xml"/>
  <Override ContentType="application/vnd.openxmlformats-officedocument.presentationml.notesSlide+xml" PartName="/ppt/notesSlides/notesSlide18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0.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174.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69.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179.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83.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67.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81.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notesSlide+xml" PartName="/ppt/notesSlides/notesSlide188.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184.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178.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180.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181.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18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71.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 id="443" r:id="rId195"/>
    <p:sldId id="444" r:id="rId196"/>
  </p:sldIdLst>
  <p:sldSz cy="5143500" cx="9144000"/>
  <p:notesSz cx="6858000" cy="9144000"/>
  <p:embeddedFontLst>
    <p:embeddedFont>
      <p:font typeface="Raleway"/>
      <p:regular r:id="rId197"/>
      <p:bold r:id="rId198"/>
      <p:italic r:id="rId199"/>
      <p:boldItalic r:id="rId200"/>
    </p:embeddedFont>
    <p:embeddedFont>
      <p:font typeface="Lato"/>
      <p:regular r:id="rId201"/>
      <p:bold r:id="rId202"/>
      <p:italic r:id="rId203"/>
      <p:boldItalic r:id="rId2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99504B1-3777-4387-A308-853982FBE38E}">
  <a:tblStyle styleId="{999504B1-3777-4387-A308-853982FBE38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190" Type="http://schemas.openxmlformats.org/officeDocument/2006/relationships/slide" Target="slides/slide18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194" Type="http://schemas.openxmlformats.org/officeDocument/2006/relationships/slide" Target="slides/slide187.xml"/><Relationship Id="rId43" Type="http://schemas.openxmlformats.org/officeDocument/2006/relationships/slide" Target="slides/slide36.xml"/><Relationship Id="rId193" Type="http://schemas.openxmlformats.org/officeDocument/2006/relationships/slide" Target="slides/slide186.xml"/><Relationship Id="rId46" Type="http://schemas.openxmlformats.org/officeDocument/2006/relationships/slide" Target="slides/slide39.xml"/><Relationship Id="rId192" Type="http://schemas.openxmlformats.org/officeDocument/2006/relationships/slide" Target="slides/slide185.xml"/><Relationship Id="rId45" Type="http://schemas.openxmlformats.org/officeDocument/2006/relationships/slide" Target="slides/slide38.xml"/><Relationship Id="rId191" Type="http://schemas.openxmlformats.org/officeDocument/2006/relationships/slide" Target="slides/slide184.xml"/><Relationship Id="rId48" Type="http://schemas.openxmlformats.org/officeDocument/2006/relationships/slide" Target="slides/slide41.xml"/><Relationship Id="rId187" Type="http://schemas.openxmlformats.org/officeDocument/2006/relationships/slide" Target="slides/slide180.xml"/><Relationship Id="rId47" Type="http://schemas.openxmlformats.org/officeDocument/2006/relationships/slide" Target="slides/slide40.xml"/><Relationship Id="rId186" Type="http://schemas.openxmlformats.org/officeDocument/2006/relationships/slide" Target="slides/slide179.xml"/><Relationship Id="rId185" Type="http://schemas.openxmlformats.org/officeDocument/2006/relationships/slide" Target="slides/slide178.xml"/><Relationship Id="rId49" Type="http://schemas.openxmlformats.org/officeDocument/2006/relationships/slide" Target="slides/slide42.xml"/><Relationship Id="rId184" Type="http://schemas.openxmlformats.org/officeDocument/2006/relationships/slide" Target="slides/slide177.xml"/><Relationship Id="rId189" Type="http://schemas.openxmlformats.org/officeDocument/2006/relationships/slide" Target="slides/slide182.xml"/><Relationship Id="rId188" Type="http://schemas.openxmlformats.org/officeDocument/2006/relationships/slide" Target="slides/slide18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183" Type="http://schemas.openxmlformats.org/officeDocument/2006/relationships/slide" Target="slides/slide176.xml"/><Relationship Id="rId32" Type="http://schemas.openxmlformats.org/officeDocument/2006/relationships/slide" Target="slides/slide25.xml"/><Relationship Id="rId182" Type="http://schemas.openxmlformats.org/officeDocument/2006/relationships/slide" Target="slides/slide175.xml"/><Relationship Id="rId35" Type="http://schemas.openxmlformats.org/officeDocument/2006/relationships/slide" Target="slides/slide28.xml"/><Relationship Id="rId181" Type="http://schemas.openxmlformats.org/officeDocument/2006/relationships/slide" Target="slides/slide174.xml"/><Relationship Id="rId34" Type="http://schemas.openxmlformats.org/officeDocument/2006/relationships/slide" Target="slides/slide27.xml"/><Relationship Id="rId180" Type="http://schemas.openxmlformats.org/officeDocument/2006/relationships/slide" Target="slides/slide173.xml"/><Relationship Id="rId37" Type="http://schemas.openxmlformats.org/officeDocument/2006/relationships/slide" Target="slides/slide30.xml"/><Relationship Id="rId176" Type="http://schemas.openxmlformats.org/officeDocument/2006/relationships/slide" Target="slides/slide169.xml"/><Relationship Id="rId36" Type="http://schemas.openxmlformats.org/officeDocument/2006/relationships/slide" Target="slides/slide29.xml"/><Relationship Id="rId175" Type="http://schemas.openxmlformats.org/officeDocument/2006/relationships/slide" Target="slides/slide168.xml"/><Relationship Id="rId39" Type="http://schemas.openxmlformats.org/officeDocument/2006/relationships/slide" Target="slides/slide32.xml"/><Relationship Id="rId174" Type="http://schemas.openxmlformats.org/officeDocument/2006/relationships/slide" Target="slides/slide167.xml"/><Relationship Id="rId38" Type="http://schemas.openxmlformats.org/officeDocument/2006/relationships/slide" Target="slides/slide31.xml"/><Relationship Id="rId173" Type="http://schemas.openxmlformats.org/officeDocument/2006/relationships/slide" Target="slides/slide166.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98" Type="http://schemas.openxmlformats.org/officeDocument/2006/relationships/font" Target="fonts/Raleway-bold.fntdata"/><Relationship Id="rId14" Type="http://schemas.openxmlformats.org/officeDocument/2006/relationships/slide" Target="slides/slide7.xml"/><Relationship Id="rId197" Type="http://schemas.openxmlformats.org/officeDocument/2006/relationships/font" Target="fonts/Raleway-regular.fntdata"/><Relationship Id="rId17" Type="http://schemas.openxmlformats.org/officeDocument/2006/relationships/slide" Target="slides/slide10.xml"/><Relationship Id="rId196" Type="http://schemas.openxmlformats.org/officeDocument/2006/relationships/slide" Target="slides/slide189.xml"/><Relationship Id="rId16" Type="http://schemas.openxmlformats.org/officeDocument/2006/relationships/slide" Target="slides/slide9.xml"/><Relationship Id="rId195" Type="http://schemas.openxmlformats.org/officeDocument/2006/relationships/slide" Target="slides/slide188.xml"/><Relationship Id="rId19" Type="http://schemas.openxmlformats.org/officeDocument/2006/relationships/slide" Target="slides/slide12.xml"/><Relationship Id="rId18" Type="http://schemas.openxmlformats.org/officeDocument/2006/relationships/slide" Target="slides/slide11.xml"/><Relationship Id="rId199" Type="http://schemas.openxmlformats.org/officeDocument/2006/relationships/font" Target="fonts/Raleway-italic.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150" Type="http://schemas.openxmlformats.org/officeDocument/2006/relationships/slide" Target="slides/slide143.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2.xml"/><Relationship Id="rId4" Type="http://schemas.openxmlformats.org/officeDocument/2006/relationships/tableStyles" Target="tableStyles.xml"/><Relationship Id="rId148" Type="http://schemas.openxmlformats.org/officeDocument/2006/relationships/slide" Target="slides/slide141.xml"/><Relationship Id="rId9" Type="http://schemas.openxmlformats.org/officeDocument/2006/relationships/slide" Target="slides/slide2.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5" Type="http://schemas.openxmlformats.org/officeDocument/2006/relationships/slideMaster" Target="slideMasters/slideMaster1.xml"/><Relationship Id="rId147" Type="http://schemas.openxmlformats.org/officeDocument/2006/relationships/slide" Target="slides/slide140.xml"/><Relationship Id="rId6" Type="http://schemas.openxmlformats.org/officeDocument/2006/relationships/slideMaster" Target="slideMasters/slideMaster2.xml"/><Relationship Id="rId146" Type="http://schemas.openxmlformats.org/officeDocument/2006/relationships/slide" Target="slides/slide139.xml"/><Relationship Id="rId7" Type="http://schemas.openxmlformats.org/officeDocument/2006/relationships/notesMaster" Target="notesMasters/notesMaster1.xml"/><Relationship Id="rId145" Type="http://schemas.openxmlformats.org/officeDocument/2006/relationships/slide" Target="slides/slide138.xml"/><Relationship Id="rId8" Type="http://schemas.openxmlformats.org/officeDocument/2006/relationships/slide" Target="slides/slide1.xml"/><Relationship Id="rId144" Type="http://schemas.openxmlformats.org/officeDocument/2006/relationships/slide" Target="slides/slide137.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172" Type="http://schemas.openxmlformats.org/officeDocument/2006/relationships/slide" Target="slides/slide165.xml"/><Relationship Id="rId65" Type="http://schemas.openxmlformats.org/officeDocument/2006/relationships/slide" Target="slides/slide58.xml"/><Relationship Id="rId171" Type="http://schemas.openxmlformats.org/officeDocument/2006/relationships/slide" Target="slides/slide164.xml"/><Relationship Id="rId68" Type="http://schemas.openxmlformats.org/officeDocument/2006/relationships/slide" Target="slides/slide61.xml"/><Relationship Id="rId170" Type="http://schemas.openxmlformats.org/officeDocument/2006/relationships/slide" Target="slides/slide163.xml"/><Relationship Id="rId67" Type="http://schemas.openxmlformats.org/officeDocument/2006/relationships/slide" Target="slides/slide60.xml"/><Relationship Id="rId60" Type="http://schemas.openxmlformats.org/officeDocument/2006/relationships/slide" Target="slides/slide53.xml"/><Relationship Id="rId165" Type="http://schemas.openxmlformats.org/officeDocument/2006/relationships/slide" Target="slides/slide158.xml"/><Relationship Id="rId69" Type="http://schemas.openxmlformats.org/officeDocument/2006/relationships/slide" Target="slides/slide62.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161" Type="http://schemas.openxmlformats.org/officeDocument/2006/relationships/slide" Target="slides/slide154.xml"/><Relationship Id="rId54" Type="http://schemas.openxmlformats.org/officeDocument/2006/relationships/slide" Target="slides/slide47.xml"/><Relationship Id="rId160" Type="http://schemas.openxmlformats.org/officeDocument/2006/relationships/slide" Target="slides/slide153.xml"/><Relationship Id="rId57" Type="http://schemas.openxmlformats.org/officeDocument/2006/relationships/slide" Target="slides/slide50.xml"/><Relationship Id="rId56" Type="http://schemas.openxmlformats.org/officeDocument/2006/relationships/slide" Target="slides/slide49.xml"/><Relationship Id="rId159" Type="http://schemas.openxmlformats.org/officeDocument/2006/relationships/slide" Target="slides/slide152.xml"/><Relationship Id="rId59" Type="http://schemas.openxmlformats.org/officeDocument/2006/relationships/slide" Target="slides/slide52.xml"/><Relationship Id="rId154" Type="http://schemas.openxmlformats.org/officeDocument/2006/relationships/slide" Target="slides/slide147.xml"/><Relationship Id="rId58" Type="http://schemas.openxmlformats.org/officeDocument/2006/relationships/slide" Target="slides/slide51.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slide" Target="slides/slide102.xml"/><Relationship Id="rId108" Type="http://schemas.openxmlformats.org/officeDocument/2006/relationships/slide" Target="slides/slide101.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1" Type="http://schemas.openxmlformats.org/officeDocument/2006/relationships/slide" Target="slides/slide114.xml"/><Relationship Id="rId120" Type="http://schemas.openxmlformats.org/officeDocument/2006/relationships/slide" Target="slides/slide113.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99" Type="http://schemas.openxmlformats.org/officeDocument/2006/relationships/slide" Target="slides/slide92.xml"/><Relationship Id="rId98" Type="http://schemas.openxmlformats.org/officeDocument/2006/relationships/slide" Target="slides/slide91.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9" Type="http://schemas.openxmlformats.org/officeDocument/2006/relationships/slide" Target="slides/slide112.xml"/><Relationship Id="rId110" Type="http://schemas.openxmlformats.org/officeDocument/2006/relationships/slide" Target="slides/slide103.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204" Type="http://schemas.openxmlformats.org/officeDocument/2006/relationships/font" Target="fonts/Lato-boldItalic.fntdata"/><Relationship Id="rId203" Type="http://schemas.openxmlformats.org/officeDocument/2006/relationships/font" Target="fonts/Lato-italic.fntdata"/><Relationship Id="rId202" Type="http://schemas.openxmlformats.org/officeDocument/2006/relationships/font" Target="fonts/Lato-bold.fntdata"/><Relationship Id="rId201" Type="http://schemas.openxmlformats.org/officeDocument/2006/relationships/font" Target="fonts/Lato-regular.fntdata"/><Relationship Id="rId200" Type="http://schemas.openxmlformats.org/officeDocument/2006/relationships/font" Target="fonts/Raleway-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artinfowler.com/bliki/TestPyramid.html" TargetMode="Externa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27febb5be2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27febb5be2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c0dcfeb9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c0dcfeb9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c0dcfeb9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c0dcfeb9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27febb5be2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27febb5be2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c0dcfeb9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c0dcfeb9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c0dcfeb9c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c0dcfeb9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c0dcfeb9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c0dcfeb9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c0dcfeb9c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c0dcfeb9c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c0dcfeb9c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c0dcfeb9c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c0dcfeb9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c0dcfeb9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c0dcfeb9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c0dcfeb9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27febb5be2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27febb5be2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c0dcfeb9c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c0dcfeb9c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c0dcfeb9c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c0dcfeb9c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11c0dcfeb9c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11c0dcfeb9c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c0dcfeb9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c0dcfeb9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c0dcfeb9c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1c0dcfeb9c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27febb5be2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27febb5be2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c0dcfeb9c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c0dcfeb9c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1c0dcfeb9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1c0dcfeb9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27febb5be2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27febb5be2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c0dcfeb9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c0dcfeb9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7febb5be2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7febb5be2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11c0dcfeb9c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11c0dcfeb9c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27febb5be2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27febb5be2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11c0dcfeb9c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11c0dcfeb9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1c0dcfeb9c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1c0dcfeb9c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27febb5be2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27febb5be2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1c0dcfeb9c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1c0dcfeb9c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1c0dcfeb9c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1c0dcfeb9c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11c0dcfeb9c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11c0dcfeb9c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11c0dcfeb9c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11c0dcfeb9c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1c0dcfeb9c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1c0dcfeb9c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7febb5be2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7febb5be2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1c0dcfeb9c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1c0dcfeb9c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1c0dcfeb9c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1c0dcfeb9c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27febb5be2_0_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27febb5be2_0_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11c0dcfeb9c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11c0dcfeb9c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1c0dcfeb9c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1c0dcfeb9c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11c0dcfeb9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11c0dcfeb9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29fd3016f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29fd3016f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27febb5be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27febb5be2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29fd3016f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29fd3016f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29fd3016f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29fd3016f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27febb5be2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27febb5be2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27febb5be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27febb5be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29fd3016f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29fd3016f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29fd3016f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29fd3016f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129fd3016f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129fd3016f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29fd3016f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29fd3016f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29fd3016fd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29fd3016fd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29fd3016f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29fd3016f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9" name="Shape 1009"/>
        <p:cNvGrpSpPr/>
        <p:nvPr/>
      </p:nvGrpSpPr>
      <p:grpSpPr>
        <a:xfrm>
          <a:off x="0" y="0"/>
          <a:ext cx="0" cy="0"/>
          <a:chOff x="0" y="0"/>
          <a:chExt cx="0" cy="0"/>
        </a:xfrm>
      </p:grpSpPr>
      <p:sp>
        <p:nvSpPr>
          <p:cNvPr id="1010" name="Google Shape;1010;g129fd3016f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1" name="Google Shape;1011;g129fd3016f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127febb5be2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127febb5be2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29fd3016fd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29fd3016fd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7febb5be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7febb5be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129fd3016f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129fd3016f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129fd3016fd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129fd3016fd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129fd3016f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129fd3016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129fd3016f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129fd3016f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29fd3016fd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29fd3016fd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129fd3016fd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129fd3016fd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129fd3016fd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129fd3016f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129fd3016fd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129fd3016fd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4" name="Shape 1074"/>
        <p:cNvGrpSpPr/>
        <p:nvPr/>
      </p:nvGrpSpPr>
      <p:grpSpPr>
        <a:xfrm>
          <a:off x="0" y="0"/>
          <a:ext cx="0" cy="0"/>
          <a:chOff x="0" y="0"/>
          <a:chExt cx="0" cy="0"/>
        </a:xfrm>
      </p:grpSpPr>
      <p:sp>
        <p:nvSpPr>
          <p:cNvPr id="1075" name="Google Shape;1075;g129fd3016f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129fd3016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129fd3016fd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129fd3016fd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27febb5b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27febb5b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29fd3016fd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29fd3016fd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129fd3016fd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129fd3016fd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g129fd3016fd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129fd3016fd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129fd3016fd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129fd3016fd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9" name="Shape 1109"/>
        <p:cNvGrpSpPr/>
        <p:nvPr/>
      </p:nvGrpSpPr>
      <p:grpSpPr>
        <a:xfrm>
          <a:off x="0" y="0"/>
          <a:ext cx="0" cy="0"/>
          <a:chOff x="0" y="0"/>
          <a:chExt cx="0" cy="0"/>
        </a:xfrm>
      </p:grpSpPr>
      <p:sp>
        <p:nvSpPr>
          <p:cNvPr id="1110" name="Google Shape;1110;g129fd3016f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1" name="Google Shape;1111;g129fd3016f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129fd3016fd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129fd3016fd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129fd3016fd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129fd3016fd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29fd3016fd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29fd3016fd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127febb5be2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127febb5be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129fd3016fd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129fd3016fd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7febb5be2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7febb5be2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29fd3016fd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29fd3016fd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29fd3016fd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29fd3016fd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129fd3016fd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129fd3016fd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2" name="Shape 1162"/>
        <p:cNvGrpSpPr/>
        <p:nvPr/>
      </p:nvGrpSpPr>
      <p:grpSpPr>
        <a:xfrm>
          <a:off x="0" y="0"/>
          <a:ext cx="0" cy="0"/>
          <a:chOff x="0" y="0"/>
          <a:chExt cx="0" cy="0"/>
        </a:xfrm>
      </p:grpSpPr>
      <p:sp>
        <p:nvSpPr>
          <p:cNvPr id="1163" name="Google Shape;1163;g129fd3016fd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4" name="Google Shape;1164;g129fd3016fd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129fd3016fd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129fd3016fd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27febb5be2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27febb5be2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129fd3016fd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129fd3016fd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129fd3016fd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129fd3016fd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g129fd3016fd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3" name="Google Shape;1193;g129fd3016fd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g129fd3016fd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129fd3016fd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7febb5be2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7febb5be2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129fd3016fd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129fd3016fd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29fd3016f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29fd3016f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29fd3016fd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129fd3016fd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129fd3016fd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129fd3016fd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29fd3016fd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29fd3016fd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127febb5be2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127febb5be2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129fd3016f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129fd3016f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129fd3016fd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129fd3016fd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129fd3016fd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129fd3016fd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27febb5be2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27febb5be2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7febb5be2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7febb5be2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7febb5be2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7febb5be2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7febb5be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7febb5be2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7febb5be2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7febb5be2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27febb5be2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27febb5be2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7febb5be2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7febb5be2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7febb5be2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7febb5be2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27febb5be2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27febb5be2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7febb5be2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7febb5be2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27febb5be2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27febb5be2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27febb5be2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27febb5be2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29a7fd7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29a7fd7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7febb5be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7febb5be2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7febb5be2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7febb5be2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7febb5be2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7febb5be2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27febb5be2_0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27febb5be2_0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27febb5be2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27febb5be2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7febb5be2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7febb5be2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7febb5b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7febb5b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7febb5be2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7febb5be2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7febb5be2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7febb5be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7febb5be2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7febb5be2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27febb5be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27febb5be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7febb5be2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7febb5be2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27febb5be2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27febb5be2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27febb5be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27febb5be2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7febb5be2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7febb5be2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7febb5be2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7febb5be2_0_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7febb5be2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7febb5be2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27febb5be2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27febb5be2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27febb5be2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27febb5be2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27febb5be2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27febb5be2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7febb5be2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7febb5be2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7febb5be2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7febb5be2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27febb5be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27febb5be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27febb5be2_0_6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27febb5be2_0_6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7febb5be2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7febb5be2_0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27febb5be2_0_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27febb5be2_0_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7febb5be2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7febb5be2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7febb5be2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7febb5be2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27febb5be2_0_7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27febb5be2_0_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7febb5be2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7febb5be2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27febb5be2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27febb5be2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7febb5be2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7febb5be2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27febb5be2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27febb5be2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7febb5be2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7febb5be2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27febb5be2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27febb5be2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7febb5be2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7febb5be2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27febb5be2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27febb5be2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7febb5be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7febb5be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27febb5be2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27febb5be2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27febb5be2_0_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27febb5be2_0_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7febb5be2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7febb5be2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7febb5be2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27febb5be2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27febb5be2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27febb5be2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27febb5be2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27febb5be2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27febb5be2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27febb5be2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27febb5be2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27febb5be2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27febb5be2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27febb5be2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7febb5be2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7febb5be2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7febb5be2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7febb5be2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27febb5be2_0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27febb5be2_0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27febb5be2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27febb5be2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127febb5be2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127febb5be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27febb5be2_0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27febb5be2_0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27febb5be2_0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27febb5be2_0_8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7febb5be2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7febb5be2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27febb5be2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27febb5be2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Sumber Gambar : </a:t>
            </a:r>
            <a:r>
              <a:rPr lang="id" u="sng">
                <a:solidFill>
                  <a:schemeClr val="hlink"/>
                </a:solidFill>
                <a:hlinkClick r:id="rId2"/>
              </a:rPr>
              <a:t>https://martinfowler.com/bliki/TestPyramid.html</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27febb5be2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27febb5be2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c0dcfeb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c0dcfeb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c0dcfeb9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c0dcfeb9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c0dcfeb9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c0dcfeb9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c0dcfeb9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c0dcfeb9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c0dcfeb9c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c0dcfeb9c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27febb5be2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27febb5be2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c0dcfeb9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c0dcfeb9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c0dcfeb9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c0dcfeb9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27febb5be2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27febb5be2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27febb5be2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27febb5be2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c0dcfeb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c0dcfeb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c0dcfeb9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c0dcfeb9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1c0dcfeb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1c0dcfeb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11c0dcfeb9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11c0dcfeb9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1c0dcfeb9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1c0dcfeb9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c0dcfeb9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1c0dcfeb9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c0dcfeb9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c0dcfeb9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127febb5be2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127febb5be2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7febb5be2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27febb5be2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1c0dcfeb9c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1c0dcfeb9c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86" name="Shape 86"/>
        <p:cNvGrpSpPr/>
        <p:nvPr/>
      </p:nvGrpSpPr>
      <p:grpSpPr>
        <a:xfrm>
          <a:off x="0" y="0"/>
          <a:ext cx="0" cy="0"/>
          <a:chOff x="0" y="0"/>
          <a:chExt cx="0" cy="0"/>
        </a:xfrm>
      </p:grpSpPr>
      <p:sp>
        <p:nvSpPr>
          <p:cNvPr id="87" name="Google Shape;87;p14"/>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14"/>
          <p:cNvGrpSpPr/>
          <p:nvPr/>
        </p:nvGrpSpPr>
        <p:grpSpPr>
          <a:xfrm>
            <a:off x="830392" y="1191256"/>
            <a:ext cx="745763" cy="45826"/>
            <a:chOff x="4580561" y="2589004"/>
            <a:chExt cx="1064464" cy="25200"/>
          </a:xfrm>
        </p:grpSpPr>
        <p:sp>
          <p:nvSpPr>
            <p:cNvPr id="89" name="Google Shape;89;p1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92" name="Google Shape;92;p1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3" name="Google Shape;93;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94" name="Shape 94"/>
        <p:cNvGrpSpPr/>
        <p:nvPr/>
      </p:nvGrpSpPr>
      <p:grpSpPr>
        <a:xfrm>
          <a:off x="0" y="0"/>
          <a:ext cx="0" cy="0"/>
          <a:chOff x="0" y="0"/>
          <a:chExt cx="0" cy="0"/>
        </a:xfrm>
      </p:grpSpPr>
      <p:grpSp>
        <p:nvGrpSpPr>
          <p:cNvPr id="95" name="Google Shape;95;p15"/>
          <p:cNvGrpSpPr/>
          <p:nvPr/>
        </p:nvGrpSpPr>
        <p:grpSpPr>
          <a:xfrm>
            <a:off x="830392" y="1191256"/>
            <a:ext cx="745763" cy="45826"/>
            <a:chOff x="4580561" y="2589004"/>
            <a:chExt cx="1064464" cy="25200"/>
          </a:xfrm>
        </p:grpSpPr>
        <p:sp>
          <p:nvSpPr>
            <p:cNvPr id="96" name="Google Shape;96;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99" name="Google Shape;99;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0" name="Shape 100"/>
        <p:cNvGrpSpPr/>
        <p:nvPr/>
      </p:nvGrpSpPr>
      <p:grpSpPr>
        <a:xfrm>
          <a:off x="0" y="0"/>
          <a:ext cx="0" cy="0"/>
          <a:chOff x="0" y="0"/>
          <a:chExt cx="0" cy="0"/>
        </a:xfrm>
      </p:grpSpPr>
      <p:sp>
        <p:nvSpPr>
          <p:cNvPr id="101" name="Google Shape;101;p1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6"/>
          <p:cNvGrpSpPr/>
          <p:nvPr/>
        </p:nvGrpSpPr>
        <p:grpSpPr>
          <a:xfrm>
            <a:off x="830392" y="1191256"/>
            <a:ext cx="745763" cy="45826"/>
            <a:chOff x="4580561" y="2589004"/>
            <a:chExt cx="1064464" cy="25200"/>
          </a:xfrm>
        </p:grpSpPr>
        <p:sp>
          <p:nvSpPr>
            <p:cNvPr id="103" name="Google Shape;103;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7" name="Google Shape;107;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8" name="Shape 108"/>
        <p:cNvGrpSpPr/>
        <p:nvPr/>
      </p:nvGrpSpPr>
      <p:grpSpPr>
        <a:xfrm>
          <a:off x="0" y="0"/>
          <a:ext cx="0" cy="0"/>
          <a:chOff x="0" y="0"/>
          <a:chExt cx="0" cy="0"/>
        </a:xfrm>
      </p:grpSpPr>
      <p:sp>
        <p:nvSpPr>
          <p:cNvPr id="109" name="Google Shape;109;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7"/>
          <p:cNvGrpSpPr/>
          <p:nvPr/>
        </p:nvGrpSpPr>
        <p:grpSpPr>
          <a:xfrm>
            <a:off x="830392" y="1191256"/>
            <a:ext cx="745763" cy="45826"/>
            <a:chOff x="4580561" y="2589004"/>
            <a:chExt cx="1064464" cy="25200"/>
          </a:xfrm>
        </p:grpSpPr>
        <p:sp>
          <p:nvSpPr>
            <p:cNvPr id="111" name="Google Shape;111;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14" name="Google Shape;114;p17"/>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5" name="Google Shape;115;p17"/>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6" name="Google Shape;116;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1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18"/>
          <p:cNvGrpSpPr/>
          <p:nvPr/>
        </p:nvGrpSpPr>
        <p:grpSpPr>
          <a:xfrm>
            <a:off x="830392" y="1191256"/>
            <a:ext cx="745763" cy="45826"/>
            <a:chOff x="4580561" y="2589004"/>
            <a:chExt cx="1064464" cy="25200"/>
          </a:xfrm>
        </p:grpSpPr>
        <p:sp>
          <p:nvSpPr>
            <p:cNvPr id="120" name="Google Shape;120;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23" name="Google Shape;123;p1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6" name="Google Shape;126;p19"/>
          <p:cNvGrpSpPr/>
          <p:nvPr/>
        </p:nvGrpSpPr>
        <p:grpSpPr>
          <a:xfrm>
            <a:off x="830392" y="1191256"/>
            <a:ext cx="745763" cy="45826"/>
            <a:chOff x="4580561" y="2589004"/>
            <a:chExt cx="1064464" cy="25200"/>
          </a:xfrm>
        </p:grpSpPr>
        <p:sp>
          <p:nvSpPr>
            <p:cNvPr id="127" name="Google Shape;127;p1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30" name="Google Shape;130;p1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1" name="Google Shape;131;p1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32" name="Shape 132"/>
        <p:cNvGrpSpPr/>
        <p:nvPr/>
      </p:nvGrpSpPr>
      <p:grpSpPr>
        <a:xfrm>
          <a:off x="0" y="0"/>
          <a:ext cx="0" cy="0"/>
          <a:chOff x="0" y="0"/>
          <a:chExt cx="0" cy="0"/>
        </a:xfrm>
      </p:grpSpPr>
      <p:grpSp>
        <p:nvGrpSpPr>
          <p:cNvPr id="133" name="Google Shape;133;p20"/>
          <p:cNvGrpSpPr/>
          <p:nvPr/>
        </p:nvGrpSpPr>
        <p:grpSpPr>
          <a:xfrm>
            <a:off x="830392" y="4169130"/>
            <a:ext cx="745763" cy="45826"/>
            <a:chOff x="4580561" y="2589004"/>
            <a:chExt cx="1064464" cy="25200"/>
          </a:xfrm>
        </p:grpSpPr>
        <p:sp>
          <p:nvSpPr>
            <p:cNvPr id="134" name="Google Shape;134;p2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2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7" name="Google Shape;137;p2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21"/>
          <p:cNvGrpSpPr/>
          <p:nvPr/>
        </p:nvGrpSpPr>
        <p:grpSpPr>
          <a:xfrm>
            <a:off x="830392" y="1191256"/>
            <a:ext cx="745763" cy="45826"/>
            <a:chOff x="4580561" y="2589004"/>
            <a:chExt cx="1064464" cy="25200"/>
          </a:xfrm>
        </p:grpSpPr>
        <p:sp>
          <p:nvSpPr>
            <p:cNvPr id="141" name="Google Shape;141;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p:txBody>
      </p:sp>
      <p:sp>
        <p:nvSpPr>
          <p:cNvPr id="144" name="Google Shape;144;p2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5" name="Google Shape;145;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6" name="Google Shape;146;p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7" name="Shape 147"/>
        <p:cNvGrpSpPr/>
        <p:nvPr/>
      </p:nvGrpSpPr>
      <p:grpSpPr>
        <a:xfrm>
          <a:off x="0" y="0"/>
          <a:ext cx="0" cy="0"/>
          <a:chOff x="0" y="0"/>
          <a:chExt cx="0" cy="0"/>
        </a:xfrm>
      </p:grpSpPr>
      <p:sp>
        <p:nvSpPr>
          <p:cNvPr id="148" name="Google Shape;148;p22"/>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49" name="Google Shape;149;p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50" name="Shape 150"/>
        <p:cNvGrpSpPr/>
        <p:nvPr/>
      </p:nvGrpSpPr>
      <p:grpSpPr>
        <a:xfrm>
          <a:off x="0" y="0"/>
          <a:ext cx="0" cy="0"/>
          <a:chOff x="0" y="0"/>
          <a:chExt cx="0" cy="0"/>
        </a:xfrm>
      </p:grpSpPr>
      <p:grpSp>
        <p:nvGrpSpPr>
          <p:cNvPr id="151" name="Google Shape;151;p23"/>
          <p:cNvGrpSpPr/>
          <p:nvPr/>
        </p:nvGrpSpPr>
        <p:grpSpPr>
          <a:xfrm>
            <a:off x="830392" y="4169130"/>
            <a:ext cx="745763" cy="45826"/>
            <a:chOff x="4580561" y="2589004"/>
            <a:chExt cx="1064464" cy="25200"/>
          </a:xfrm>
        </p:grpSpPr>
        <p:sp>
          <p:nvSpPr>
            <p:cNvPr id="152" name="Google Shape;152;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 name="Google Shape;154;p23"/>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55" name="Google Shape;155;p23"/>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56" name="Google Shape;156;p2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84" name="Google Shape;84;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5" name="Google Shape;85;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35.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4.xml"/><Relationship Id="rId3" Type="http://schemas.openxmlformats.org/officeDocument/2006/relationships/hyperlink" Target="https://jestjs.io/docs/configuration#collectcoverage-boolean"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5.xml"/><Relationship Id="rId3" Type="http://schemas.openxmlformats.org/officeDocument/2006/relationships/image" Target="../media/image3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6.xml"/><Relationship Id="rId3" Type="http://schemas.openxmlformats.org/officeDocument/2006/relationships/image" Target="../media/image4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8.xml"/><Relationship Id="rId3" Type="http://schemas.openxmlformats.org/officeDocument/2006/relationships/hyperlink" Target="https://jestjs.io/docs/configuration#coveragethreshold-object"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0.xml"/><Relationship Id="rId3" Type="http://schemas.openxmlformats.org/officeDocument/2006/relationships/image" Target="../media/image4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1.xml"/><Relationship Id="rId3"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3.xml"/><Relationship Id="rId3" Type="http://schemas.openxmlformats.org/officeDocument/2006/relationships/hyperlink" Target="https://jestjs.io/docs/configuration#collectcoveragefrom-array"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4.xml"/><Relationship Id="rId3" Type="http://schemas.openxmlformats.org/officeDocument/2006/relationships/image" Target="../media/image4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7.xml"/><Relationship Id="rId3" Type="http://schemas.openxmlformats.org/officeDocument/2006/relationships/image" Target="../media/image33.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9.xml"/><Relationship Id="rId3" Type="http://schemas.openxmlformats.org/officeDocument/2006/relationships/hyperlink" Target="https://jestjs.io/docs/api#testskipname-fn"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0.xml"/><Relationship Id="rId3" Type="http://schemas.openxmlformats.org/officeDocument/2006/relationships/image" Target="../media/image3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2.xml"/><Relationship Id="rId3" Type="http://schemas.openxmlformats.org/officeDocument/2006/relationships/hyperlink" Target="https://jestjs.io/docs/api#testonlyname-fn-timeout"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3.xml"/><Relationship Id="rId3" Type="http://schemas.openxmlformats.org/officeDocument/2006/relationships/image" Target="../media/image4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6.xml"/><Relationship Id="rId3"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7.xml"/><Relationship Id="rId3" Type="http://schemas.openxmlformats.org/officeDocument/2006/relationships/hyperlink" Target="https://jestjs.io/docs/api#testeachtablename-fn-timeout"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8.xml"/><Relationship Id="rId3"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9.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1.xml"/><Relationship Id="rId3" Type="http://schemas.openxmlformats.org/officeDocument/2006/relationships/image" Target="../media/image5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3.xml"/><Relationship Id="rId3" Type="http://schemas.openxmlformats.org/officeDocument/2006/relationships/hyperlink" Target="https://jestjs.io/docs/api#testconcurrentname-fn-timeout"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4.xml"/><Relationship Id="rId3" Type="http://schemas.openxmlformats.org/officeDocument/2006/relationships/image" Target="../media/image5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5.xml"/><Relationship Id="rId3" Type="http://schemas.openxmlformats.org/officeDocument/2006/relationships/hyperlink" Target="https://jestjs.io/docs/configuration#maxconcurrency-number"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6.xml"/><Relationship Id="rId3" Type="http://schemas.openxmlformats.org/officeDocument/2006/relationships/image" Target="../media/image4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8.xml"/><Relationship Id="rId3" Type="http://schemas.openxmlformats.org/officeDocument/2006/relationships/hyperlink" Target="https://jestjs.io/docs/api#testtodoname"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9.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1.xml"/><Relationship Id="rId3" Type="http://schemas.openxmlformats.org/officeDocument/2006/relationships/hyperlink" Target="https://jestjs.io/docs/api#testfailingname-fn-timeout"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2.xml"/><Relationship Id="rId3" Type="http://schemas.openxmlformats.org/officeDocument/2006/relationships/image" Target="../media/image50.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3.xml"/><Relationship Id="rId3" Type="http://schemas.openxmlformats.org/officeDocument/2006/relationships/image" Target="../media/image53.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9.xml"/><Relationship Id="rId3" Type="http://schemas.openxmlformats.org/officeDocument/2006/relationships/hyperlink" Target="https://jestjs.io/docs/mock-function-api#jestfnimplementation"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0.xml"/><Relationship Id="rId3" Type="http://schemas.openxmlformats.org/officeDocument/2006/relationships/image" Target="../media/image7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1.xml"/><Relationship Id="rId3" Type="http://schemas.openxmlformats.org/officeDocument/2006/relationships/image" Target="../media/image57.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2.xml"/><Relationship Id="rId3" Type="http://schemas.openxmlformats.org/officeDocument/2006/relationships/hyperlink" Target="https://jestjs.io/docs/mock-function-api#mockfnmockcalls" TargetMode="External"/><Relationship Id="rId4" Type="http://schemas.openxmlformats.org/officeDocument/2006/relationships/hyperlink" Target="https://jestjs.io/docs/mock-function-api#mockfnmockresults" TargetMode="Externa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3.xml"/><Relationship Id="rId3" Type="http://schemas.openxmlformats.org/officeDocument/2006/relationships/image" Target="../media/image5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4.xml"/><Relationship Id="rId3" Type="http://schemas.openxmlformats.org/officeDocument/2006/relationships/hyperlink" Target="https://jestjs.io/docs/mock-function-api#mockfnmockreturnvaluevalue" TargetMode="External"/><Relationship Id="rId4" Type="http://schemas.openxmlformats.org/officeDocument/2006/relationships/hyperlink" Target="https://jestjs.io/docs/mock-function-api#mockfnmockreturnvalueoncevalue" TargetMode="Externa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5.xml"/><Relationship Id="rId3" Type="http://schemas.openxmlformats.org/officeDocument/2006/relationships/image" Target="../media/image54.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6.xml"/><Relationship Id="rId3" Type="http://schemas.openxmlformats.org/officeDocument/2006/relationships/image" Target="../media/image5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7.xml"/><Relationship Id="rId3" Type="http://schemas.openxmlformats.org/officeDocument/2006/relationships/hyperlink" Target="https://jestjs.io/docs/mock-function-api#mockfnmockimplementationfn" TargetMode="External"/><Relationship Id="rId4" Type="http://schemas.openxmlformats.org/officeDocument/2006/relationships/hyperlink" Target="https://jestjs.io/docs/mock-function-api#mockfnmockimplementationoncefn" TargetMode="Externa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8.xml"/><Relationship Id="rId3" Type="http://schemas.openxmlformats.org/officeDocument/2006/relationships/image" Target="../media/image6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hyperlink" Target="https://nodejs.org/api/assert.html"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0.xml"/><Relationship Id="rId3" Type="http://schemas.openxmlformats.org/officeDocument/2006/relationships/hyperlink" Target="https://jestjs.io/docs/mock-function-api#mockfnmockresolvedvaluevalue" TargetMode="External"/><Relationship Id="rId4" Type="http://schemas.openxmlformats.org/officeDocument/2006/relationships/hyperlink" Target="https://jestjs.io/docs/mock-function-api#mockfnmockrejectedvaluevalue" TargetMode="Externa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1.xml"/><Relationship Id="rId3" Type="http://schemas.openxmlformats.org/officeDocument/2006/relationships/image" Target="../media/image5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2.xml"/><Relationship Id="rId3" Type="http://schemas.openxmlformats.org/officeDocument/2006/relationships/image" Target="../media/image6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3.xml"/><Relationship Id="rId3" Type="http://schemas.openxmlformats.org/officeDocument/2006/relationships/image" Target="../media/image6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6.xml"/><Relationship Id="rId3" Type="http://schemas.openxmlformats.org/officeDocument/2006/relationships/hyperlink" Target="https://jestjs.io/docs/expect#tohavebeencalled" TargetMode="Externa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7.xml"/><Relationship Id="rId3" Type="http://schemas.openxmlformats.org/officeDocument/2006/relationships/image" Target="../media/image6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hyperlink" Target="https://jestjs.io/" TargetMode="External"/><Relationship Id="rId4" Type="http://schemas.openxmlformats.org/officeDocument/2006/relationships/hyperlink" Target="https://mochajs.org/" TargetMode="External"/><Relationship Id="rId5" Type="http://schemas.openxmlformats.org/officeDocument/2006/relationships/hyperlink" Target="https://jasmine.github.io/" TargetMode="Externa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0.xml"/><Relationship Id="rId3" Type="http://schemas.openxmlformats.org/officeDocument/2006/relationships/image" Target="../media/image5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1.xml"/><Relationship Id="rId3" Type="http://schemas.openxmlformats.org/officeDocument/2006/relationships/image" Target="../media/image61.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2.xml"/><Relationship Id="rId3" Type="http://schemas.openxmlformats.org/officeDocument/2006/relationships/hyperlink" Target="https://jestjs.io/docs/jest-object#jestmockmodulename-factory-options" TargetMode="External"/><Relationship Id="rId4" Type="http://schemas.openxmlformats.org/officeDocument/2006/relationships/hyperlink" Target="https://jestjs.io/docs/jest-object#jestunmockmodulename" TargetMode="Externa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3.xml"/><Relationship Id="rId3" Type="http://schemas.openxmlformats.org/officeDocument/2006/relationships/image" Target="../media/image7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4.xml"/><Relationship Id="rId3" Type="http://schemas.openxmlformats.org/officeDocument/2006/relationships/image" Target="../media/image7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6.xml"/><Relationship Id="rId3" Type="http://schemas.openxmlformats.org/officeDocument/2006/relationships/hyperlink" Target="https://jestjs.io/docs/jest-object#jestrequireactualmodulename" TargetMode="Externa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7.xml"/><Relationship Id="rId3" Type="http://schemas.openxmlformats.org/officeDocument/2006/relationships/image" Target="../media/image66.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8.xml"/><Relationship Id="rId3" Type="http://schemas.openxmlformats.org/officeDocument/2006/relationships/image" Target="../media/image68.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hyperlink" Target="https://jestjs.io/" TargetMode="Externa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1.xml"/><Relationship Id="rId3" Type="http://schemas.openxmlformats.org/officeDocument/2006/relationships/image" Target="../media/image69.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2.xml"/><Relationship Id="rId3" Type="http://schemas.openxmlformats.org/officeDocument/2006/relationships/image" Target="../media/image65.png"/><Relationship Id="rId4"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3.xml"/><Relationship Id="rId3" Type="http://schemas.openxmlformats.org/officeDocument/2006/relationships/image" Target="../media/image7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4.xml"/><Relationship Id="rId3" Type="http://schemas.openxmlformats.org/officeDocument/2006/relationships/image" Target="../media/image7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6.xml"/><Relationship Id="rId3" Type="http://schemas.openxmlformats.org/officeDocument/2006/relationships/hyperlink" Target="https://jestjs.io/docs/jest-object#jestspyonobject-methodname" TargetMode="Externa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7.xml"/><Relationship Id="rId3" Type="http://schemas.openxmlformats.org/officeDocument/2006/relationships/image" Target="../media/image74.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hyperlink" Target="https://www.npmjs.com/package/jes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s://t.me/khannedy" TargetMode="External"/><Relationship Id="rId4" Type="http://schemas.openxmlformats.org/officeDocument/2006/relationships/hyperlink" Target="https://facebook.com/ProgrammerZamanNow" TargetMode="External"/><Relationship Id="rId5" Type="http://schemas.openxmlformats.org/officeDocument/2006/relationships/hyperlink" Target="https://www.instagram.com/programmerzamannow" TargetMode="External"/><Relationship Id="rId6" Type="http://schemas.openxmlformats.org/officeDocument/2006/relationships/hyperlink" Target="https://www.youtube.com/c/ProgrammerZamanNow" TargetMode="External"/><Relationship Id="rId7" Type="http://schemas.openxmlformats.org/officeDocument/2006/relationships/hyperlink" Target="https://t.me/ProgrammerZamanNow"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hyperlink" Target="https://jestjs.io/docs/code-transformation"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s://babeljs.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babeljs.io/setup"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hyperlink" Target="https://jestjs.io/docs/configura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hyperlink" Target="https://jestjs.io/docs/using-match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hyperlink" Target="https://jestjs.io/docs/expect"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2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1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3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3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2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29.png"/><Relationship Id="rId4" Type="http://schemas.openxmlformats.org/officeDocument/2006/relationships/image" Target="../media/image2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3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NodeJS Unit Test</a:t>
            </a:r>
            <a:endParaRPr/>
          </a:p>
        </p:txBody>
      </p:sp>
      <p:sp>
        <p:nvSpPr>
          <p:cNvPr id="164" name="Google Shape;164;p25"/>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UI Test / End to End Test</a:t>
            </a:r>
            <a:endParaRPr/>
          </a:p>
        </p:txBody>
      </p:sp>
      <p:pic>
        <p:nvPicPr>
          <p:cNvPr id="218" name="Google Shape;218;p34"/>
          <p:cNvPicPr preferRelativeResize="0"/>
          <p:nvPr/>
        </p:nvPicPr>
        <p:blipFill>
          <a:blip r:embed="rId3">
            <a:alphaModFix/>
          </a:blip>
          <a:stretch>
            <a:fillRect/>
          </a:stretch>
        </p:blipFill>
        <p:spPr>
          <a:xfrm>
            <a:off x="2657000" y="2006250"/>
            <a:ext cx="3830009" cy="2984851"/>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Nested Scoping</a:t>
            </a:r>
            <a:endParaRPr/>
          </a:p>
        </p:txBody>
      </p:sp>
      <p:sp>
        <p:nvSpPr>
          <p:cNvPr id="741" name="Google Shape;741;p1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juga mendukung nested scoping, artinya kita bisa membuat scoping menggunakan describe() function di dalam describe() function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1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Nested Scoping</a:t>
            </a:r>
            <a:endParaRPr/>
          </a:p>
        </p:txBody>
      </p:sp>
      <p:pic>
        <p:nvPicPr>
          <p:cNvPr id="747" name="Google Shape;747;p125"/>
          <p:cNvPicPr preferRelativeResize="0"/>
          <p:nvPr/>
        </p:nvPicPr>
        <p:blipFill>
          <a:blip r:embed="rId3">
            <a:alphaModFix/>
          </a:blip>
          <a:stretch>
            <a:fillRect/>
          </a:stretch>
        </p:blipFill>
        <p:spPr>
          <a:xfrm>
            <a:off x="152400" y="2006250"/>
            <a:ext cx="7334453" cy="298484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Coverage</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Code Coverage</a:t>
            </a:r>
            <a:endParaRPr/>
          </a:p>
        </p:txBody>
      </p:sp>
      <p:sp>
        <p:nvSpPr>
          <p:cNvPr id="758" name="Google Shape;758;p1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unit test, kadang kita ingin tahu apakah semua kode kita sudah tercakupi dengan semua skenario unit test kita atau belum</a:t>
            </a:r>
            <a:endParaRPr/>
          </a:p>
          <a:p>
            <a:pPr indent="-311150" lvl="0" marL="457200" rtl="0" algn="l">
              <a:spcBef>
                <a:spcPts val="0"/>
              </a:spcBef>
              <a:spcAft>
                <a:spcPts val="0"/>
              </a:spcAft>
              <a:buSzPts val="1300"/>
              <a:buChar char="●"/>
            </a:pPr>
            <a:r>
              <a:rPr lang="id"/>
              <a:t>Jest memiliki fitur yang bernama Code Coverage, dengan ini, kita bisa melihat kode mana yang sudah tercakupi dengan unit test, dan mana yang belum</a:t>
            </a:r>
            <a:endParaRPr/>
          </a:p>
          <a:p>
            <a:pPr indent="-311150" lvl="0" marL="457200" rtl="0" algn="l">
              <a:spcBef>
                <a:spcPts val="0"/>
              </a:spcBef>
              <a:spcAft>
                <a:spcPts val="0"/>
              </a:spcAft>
              <a:buSzPts val="1300"/>
              <a:buChar char="●"/>
            </a:pPr>
            <a:r>
              <a:rPr lang="id"/>
              <a:t>Praktek ini merupakan salah satu best practice dengan menentukan jumlah persentase kode yang harus tercakupi oleh unit test, misal 80%</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Menggunakan Fitur Code Coverage</a:t>
            </a:r>
            <a:endParaRPr/>
          </a:p>
        </p:txBody>
      </p:sp>
      <p:sp>
        <p:nvSpPr>
          <p:cNvPr id="764" name="Google Shape;764;p1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Jest tidak menggunakan fitur Code Coverage, jika kita ingin menggunakan Code Coverage, kita perlu ubah konfigurasi Jest</a:t>
            </a:r>
            <a:endParaRPr/>
          </a:p>
          <a:p>
            <a:pPr indent="-311150" lvl="0" marL="457200" rtl="0" algn="l">
              <a:spcBef>
                <a:spcPts val="0"/>
              </a:spcBef>
              <a:spcAft>
                <a:spcPts val="0"/>
              </a:spcAft>
              <a:buSzPts val="1300"/>
              <a:buChar char="●"/>
            </a:pPr>
            <a:r>
              <a:rPr lang="id"/>
              <a:t>Caranya kita tambahkan atribut collectCoverage dengan nilai true</a:t>
            </a:r>
            <a:endParaRPr/>
          </a:p>
          <a:p>
            <a:pPr indent="-311150" lvl="0" marL="457200" rtl="0" algn="l">
              <a:spcBef>
                <a:spcPts val="0"/>
              </a:spcBef>
              <a:spcAft>
                <a:spcPts val="0"/>
              </a:spcAft>
              <a:buSzPts val="1300"/>
              <a:buChar char="●"/>
            </a:pPr>
            <a:r>
              <a:rPr lang="id" u="sng">
                <a:solidFill>
                  <a:schemeClr val="hlink"/>
                </a:solidFill>
                <a:hlinkClick r:id="rId3"/>
              </a:rPr>
              <a:t>https://jestjs.io/docs/configuration#collectcoverage-boolean</a:t>
            </a:r>
            <a:r>
              <a:rPr lang="id"/>
              <a:t>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770" name="Google Shape;770;p129"/>
          <p:cNvPicPr preferRelativeResize="0"/>
          <p:nvPr/>
        </p:nvPicPr>
        <p:blipFill>
          <a:blip r:embed="rId3">
            <a:alphaModFix/>
          </a:blip>
          <a:stretch>
            <a:fillRect/>
          </a:stretch>
        </p:blipFill>
        <p:spPr>
          <a:xfrm>
            <a:off x="152400" y="2006250"/>
            <a:ext cx="8839199" cy="254823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Hasil Coverage</a:t>
            </a:r>
            <a:endParaRPr/>
          </a:p>
        </p:txBody>
      </p:sp>
      <p:pic>
        <p:nvPicPr>
          <p:cNvPr id="776" name="Google Shape;776;p130"/>
          <p:cNvPicPr preferRelativeResize="0"/>
          <p:nvPr/>
        </p:nvPicPr>
        <p:blipFill>
          <a:blip r:embed="rId3">
            <a:alphaModFix/>
          </a:blip>
          <a:stretch>
            <a:fillRect/>
          </a:stretch>
        </p:blipFill>
        <p:spPr>
          <a:xfrm>
            <a:off x="152400" y="2006250"/>
            <a:ext cx="5511708" cy="2984851"/>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Folder Coverage</a:t>
            </a:r>
            <a:endParaRPr/>
          </a:p>
        </p:txBody>
      </p:sp>
      <p:sp>
        <p:nvSpPr>
          <p:cNvPr id="782" name="Google Shape;782;p1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Code Coverage secara otomatis membuat folder coverage di project kita</a:t>
            </a:r>
            <a:endParaRPr/>
          </a:p>
          <a:p>
            <a:pPr indent="-311150" lvl="0" marL="457200" rtl="0" algn="l">
              <a:spcBef>
                <a:spcPts val="0"/>
              </a:spcBef>
              <a:spcAft>
                <a:spcPts val="0"/>
              </a:spcAft>
              <a:buSzPts val="1300"/>
              <a:buChar char="●"/>
            </a:pPr>
            <a:r>
              <a:rPr lang="id"/>
              <a:t>Jangan lupa untuk meng-ignore folder tersebut agar tidak ter commit ke project kita</a:t>
            </a:r>
            <a:endParaRPr/>
          </a:p>
          <a:p>
            <a:pPr indent="-311150" lvl="0" marL="457200" rtl="0" algn="l">
              <a:spcBef>
                <a:spcPts val="0"/>
              </a:spcBef>
              <a:spcAft>
                <a:spcPts val="0"/>
              </a:spcAft>
              <a:buSzPts val="1300"/>
              <a:buChar char="●"/>
            </a:pPr>
            <a:r>
              <a:rPr lang="id"/>
              <a:t>Folder coverage tersebut berisi laporan Code Coverage berupa file html yang bisa kita lihat dengan mudah</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t>
            </a:r>
            <a:r>
              <a:rPr lang="id"/>
              <a:t>overage Threshold</a:t>
            </a:r>
            <a:endParaRPr/>
          </a:p>
        </p:txBody>
      </p:sp>
      <p:sp>
        <p:nvSpPr>
          <p:cNvPr id="788" name="Google Shape;788;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kalanya kita ingin memastikan persentase Code Coverage, hal ini agar programmer dalam project pasti membuat unit test dengan baik</a:t>
            </a:r>
            <a:endParaRPr/>
          </a:p>
          <a:p>
            <a:pPr indent="-311150" lvl="0" marL="457200" rtl="0" algn="l">
              <a:spcBef>
                <a:spcPts val="0"/>
              </a:spcBef>
              <a:spcAft>
                <a:spcPts val="0"/>
              </a:spcAft>
              <a:buSzPts val="1300"/>
              <a:buChar char="●"/>
            </a:pPr>
            <a:r>
              <a:rPr lang="id"/>
              <a:t>Jest memiliki fitur untuk menentukan Coverage Threshold dengan persentase, dimana jika Threshold nya dibawah persentase yang sudah ditentukan, secara otomatis maka unit test akan gagal</a:t>
            </a:r>
            <a:endParaRPr/>
          </a:p>
          <a:p>
            <a:pPr indent="-311150" lvl="0" marL="457200" rtl="0" algn="l">
              <a:spcBef>
                <a:spcPts val="0"/>
              </a:spcBef>
              <a:spcAft>
                <a:spcPts val="0"/>
              </a:spcAft>
              <a:buSzPts val="1300"/>
              <a:buChar char="●"/>
            </a:pPr>
            <a:r>
              <a:rPr lang="id"/>
              <a:t>Kita bisa tambahkan konfigurasi </a:t>
            </a:r>
            <a:r>
              <a:rPr lang="id"/>
              <a:t>coverageThreshold</a:t>
            </a:r>
            <a:endParaRPr/>
          </a:p>
          <a:p>
            <a:pPr indent="-311150" lvl="0" marL="457200" rtl="0" algn="l">
              <a:spcBef>
                <a:spcPts val="0"/>
              </a:spcBef>
              <a:spcAft>
                <a:spcPts val="0"/>
              </a:spcAft>
              <a:buSzPts val="1300"/>
              <a:buChar char="●"/>
            </a:pPr>
            <a:r>
              <a:rPr lang="id" u="sng">
                <a:solidFill>
                  <a:schemeClr val="hlink"/>
                </a:solidFill>
                <a:hlinkClick r:id="rId3"/>
              </a:rPr>
              <a:t>https://jestjs.io/docs/configuration#coveragethreshold-object</a:t>
            </a:r>
            <a:r>
              <a:rPr lang="id"/>
              <a:t>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Code Coverage</a:t>
            </a:r>
            <a:endParaRPr/>
          </a:p>
        </p:txBody>
      </p:sp>
      <p:graphicFrame>
        <p:nvGraphicFramePr>
          <p:cNvPr id="794" name="Google Shape;794;p133"/>
          <p:cNvGraphicFramePr/>
          <p:nvPr/>
        </p:nvGraphicFramePr>
        <p:xfrm>
          <a:off x="952500" y="2004650"/>
          <a:ext cx="3000000" cy="3000000"/>
        </p:xfrm>
        <a:graphic>
          <a:graphicData uri="http://schemas.openxmlformats.org/drawingml/2006/table">
            <a:tbl>
              <a:tblPr>
                <a:noFill/>
                <a:tableStyleId>{999504B1-3777-4387-A308-853982FBE38E}</a:tableStyleId>
              </a:tblPr>
              <a:tblGrid>
                <a:gridCol w="1993775"/>
                <a:gridCol w="5245225"/>
              </a:tblGrid>
              <a:tr h="381000">
                <a:tc>
                  <a:txBody>
                    <a:bodyPr/>
                    <a:lstStyle/>
                    <a:p>
                      <a:pPr indent="0" lvl="0" marL="0" rtl="0" algn="l">
                        <a:spcBef>
                          <a:spcPts val="0"/>
                        </a:spcBef>
                        <a:spcAft>
                          <a:spcPts val="0"/>
                        </a:spcAft>
                        <a:buNone/>
                      </a:pPr>
                      <a:r>
                        <a:rPr lang="id"/>
                        <a:t>Jenis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branches</a:t>
                      </a:r>
                      <a:endParaRPr/>
                    </a:p>
                  </a:txBody>
                  <a:tcPr marT="91425" marB="91425" marR="91425" marL="91425"/>
                </a:tc>
                <a:tc>
                  <a:txBody>
                    <a:bodyPr/>
                    <a:lstStyle/>
                    <a:p>
                      <a:pPr indent="0" lvl="0" marL="0" rtl="0" algn="l">
                        <a:spcBef>
                          <a:spcPts val="0"/>
                        </a:spcBef>
                        <a:spcAft>
                          <a:spcPts val="0"/>
                        </a:spcAft>
                        <a:buNone/>
                      </a:pPr>
                      <a:r>
                        <a:rPr lang="id"/>
                        <a:t>Alur program</a:t>
                      </a:r>
                      <a:endParaRPr/>
                    </a:p>
                  </a:txBody>
                  <a:tcPr marT="91425" marB="91425" marR="91425" marL="91425"/>
                </a:tc>
              </a:tr>
              <a:tr h="381000">
                <a:tc>
                  <a:txBody>
                    <a:bodyPr/>
                    <a:lstStyle/>
                    <a:p>
                      <a:pPr indent="0" lvl="0" marL="0" rtl="0" algn="l">
                        <a:spcBef>
                          <a:spcPts val="0"/>
                        </a:spcBef>
                        <a:spcAft>
                          <a:spcPts val="0"/>
                        </a:spcAft>
                        <a:buNone/>
                      </a:pPr>
                      <a:r>
                        <a:rPr lang="id"/>
                        <a:t>functions</a:t>
                      </a:r>
                      <a:endParaRPr/>
                    </a:p>
                  </a:txBody>
                  <a:tcPr marT="91425" marB="91425" marR="91425" marL="91425"/>
                </a:tc>
                <a:tc>
                  <a:txBody>
                    <a:bodyPr/>
                    <a:lstStyle/>
                    <a:p>
                      <a:pPr indent="0" lvl="0" marL="0" rtl="0" algn="l">
                        <a:spcBef>
                          <a:spcPts val="0"/>
                        </a:spcBef>
                        <a:spcAft>
                          <a:spcPts val="0"/>
                        </a:spcAft>
                        <a:buNone/>
                      </a:pPr>
                      <a:r>
                        <a:rPr lang="id"/>
                        <a:t>Function</a:t>
                      </a:r>
                      <a:endParaRPr/>
                    </a:p>
                  </a:txBody>
                  <a:tcPr marT="91425" marB="91425" marR="91425" marL="91425"/>
                </a:tc>
              </a:tr>
              <a:tr h="381000">
                <a:tc>
                  <a:txBody>
                    <a:bodyPr/>
                    <a:lstStyle/>
                    <a:p>
                      <a:pPr indent="0" lvl="0" marL="0" rtl="0" algn="l">
                        <a:spcBef>
                          <a:spcPts val="0"/>
                        </a:spcBef>
                        <a:spcAft>
                          <a:spcPts val="0"/>
                        </a:spcAft>
                        <a:buNone/>
                      </a:pPr>
                      <a:r>
                        <a:rPr lang="id"/>
                        <a:t>lines</a:t>
                      </a:r>
                      <a:endParaRPr/>
                    </a:p>
                  </a:txBody>
                  <a:tcPr marT="91425" marB="91425" marR="91425" marL="91425"/>
                </a:tc>
                <a:tc>
                  <a:txBody>
                    <a:bodyPr/>
                    <a:lstStyle/>
                    <a:p>
                      <a:pPr indent="0" lvl="0" marL="0" rtl="0" algn="l">
                        <a:spcBef>
                          <a:spcPts val="0"/>
                        </a:spcBef>
                        <a:spcAft>
                          <a:spcPts val="0"/>
                        </a:spcAft>
                        <a:buNone/>
                      </a:pPr>
                      <a:r>
                        <a:rPr lang="id"/>
                        <a:t>Baris</a:t>
                      </a:r>
                      <a:endParaRPr/>
                    </a:p>
                  </a:txBody>
                  <a:tcPr marT="91425" marB="91425" marR="91425" marL="91425"/>
                </a:tc>
              </a:tr>
              <a:tr h="381000">
                <a:tc>
                  <a:txBody>
                    <a:bodyPr/>
                    <a:lstStyle/>
                    <a:p>
                      <a:pPr indent="0" lvl="0" marL="0" rtl="0" algn="l">
                        <a:spcBef>
                          <a:spcPts val="0"/>
                        </a:spcBef>
                        <a:spcAft>
                          <a:spcPts val="0"/>
                        </a:spcAft>
                        <a:buNone/>
                      </a:pPr>
                      <a:r>
                        <a:rPr lang="id"/>
                        <a:t>statements</a:t>
                      </a:r>
                      <a:endParaRPr/>
                    </a:p>
                  </a:txBody>
                  <a:tcPr marT="91425" marB="91425" marR="91425" marL="91425"/>
                </a:tc>
                <a:tc>
                  <a:txBody>
                    <a:bodyPr/>
                    <a:lstStyle/>
                    <a:p>
                      <a:pPr indent="0" lvl="0" marL="0" rtl="0" algn="l">
                        <a:spcBef>
                          <a:spcPts val="0"/>
                        </a:spcBef>
                        <a:spcAft>
                          <a:spcPts val="0"/>
                        </a:spcAft>
                        <a:buNone/>
                      </a:pPr>
                      <a:r>
                        <a:rPr lang="id"/>
                        <a:t>Statement</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Service Test / Integration Test</a:t>
            </a:r>
            <a:endParaRPr/>
          </a:p>
        </p:txBody>
      </p:sp>
      <p:pic>
        <p:nvPicPr>
          <p:cNvPr id="224" name="Google Shape;224;p35"/>
          <p:cNvPicPr preferRelativeResize="0"/>
          <p:nvPr/>
        </p:nvPicPr>
        <p:blipFill>
          <a:blip r:embed="rId3">
            <a:alphaModFix/>
          </a:blip>
          <a:stretch>
            <a:fillRect/>
          </a:stretch>
        </p:blipFill>
        <p:spPr>
          <a:xfrm>
            <a:off x="2356113" y="2006250"/>
            <a:ext cx="4431773" cy="2984849"/>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800" name="Google Shape;800;p134"/>
          <p:cNvPicPr preferRelativeResize="0"/>
          <p:nvPr/>
        </p:nvPicPr>
        <p:blipFill>
          <a:blip r:embed="rId3">
            <a:alphaModFix/>
          </a:blip>
          <a:stretch>
            <a:fillRect/>
          </a:stretch>
        </p:blipFill>
        <p:spPr>
          <a:xfrm>
            <a:off x="152400" y="2006250"/>
            <a:ext cx="6477275"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Update sum.js</a:t>
            </a:r>
            <a:endParaRPr/>
          </a:p>
        </p:txBody>
      </p:sp>
      <p:pic>
        <p:nvPicPr>
          <p:cNvPr id="806" name="Google Shape;806;p135"/>
          <p:cNvPicPr preferRelativeResize="0"/>
          <p:nvPr/>
        </p:nvPicPr>
        <p:blipFill>
          <a:blip r:embed="rId3">
            <a:alphaModFix/>
          </a:blip>
          <a:stretch>
            <a:fillRect/>
          </a:stretch>
        </p:blipFill>
        <p:spPr>
          <a:xfrm>
            <a:off x="152400" y="2006250"/>
            <a:ext cx="6964649"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Hasil Unit Test</a:t>
            </a:r>
            <a:endParaRPr/>
          </a:p>
        </p:txBody>
      </p:sp>
      <p:pic>
        <p:nvPicPr>
          <p:cNvPr id="812" name="Google Shape;812;p136"/>
          <p:cNvPicPr preferRelativeResize="0"/>
          <p:nvPr/>
        </p:nvPicPr>
        <p:blipFill>
          <a:blip r:embed="rId3">
            <a:alphaModFix/>
          </a:blip>
          <a:stretch>
            <a:fillRect/>
          </a:stretch>
        </p:blipFill>
        <p:spPr>
          <a:xfrm>
            <a:off x="152400" y="2006250"/>
            <a:ext cx="5908786" cy="2984851"/>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Collect Coverage</a:t>
            </a:r>
            <a:endParaRPr/>
          </a:p>
        </p:txBody>
      </p:sp>
      <p:sp>
        <p:nvSpPr>
          <p:cNvPr id="818" name="Google Shape;818;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project kita sudah besar, kita ingin menentukan bagian kode mana yang ingin digunakan untuk menghitung Code Coverage nya</a:t>
            </a:r>
            <a:endParaRPr/>
          </a:p>
          <a:p>
            <a:pPr indent="-311150" lvl="0" marL="457200" rtl="0" algn="l">
              <a:spcBef>
                <a:spcPts val="0"/>
              </a:spcBef>
              <a:spcAft>
                <a:spcPts val="0"/>
              </a:spcAft>
              <a:buSzPts val="1300"/>
              <a:buChar char="●"/>
            </a:pPr>
            <a:r>
              <a:rPr lang="id"/>
              <a:t>Kita bisa menggunakan atribut collectCoveerageFrom</a:t>
            </a:r>
            <a:endParaRPr/>
          </a:p>
          <a:p>
            <a:pPr indent="-311150" lvl="0" marL="457200" rtl="0" algn="l">
              <a:spcBef>
                <a:spcPts val="0"/>
              </a:spcBef>
              <a:spcAft>
                <a:spcPts val="0"/>
              </a:spcAft>
              <a:buSzPts val="1300"/>
              <a:buChar char="●"/>
            </a:pPr>
            <a:r>
              <a:rPr lang="id" u="sng">
                <a:solidFill>
                  <a:schemeClr val="hlink"/>
                </a:solidFill>
                <a:hlinkClick r:id="rId3"/>
              </a:rPr>
              <a:t>https://jestjs.io/docs/configuration#collectcoveragefrom-array</a:t>
            </a:r>
            <a:r>
              <a:rPr lang="id"/>
              <a:t>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824" name="Google Shape;824;p138"/>
          <p:cNvPicPr preferRelativeResize="0"/>
          <p:nvPr/>
        </p:nvPicPr>
        <p:blipFill>
          <a:blip r:embed="rId3">
            <a:alphaModFix/>
          </a:blip>
          <a:stretch>
            <a:fillRect/>
          </a:stretch>
        </p:blipFill>
        <p:spPr>
          <a:xfrm>
            <a:off x="152400" y="2006250"/>
            <a:ext cx="8431658" cy="298485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 Function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 Function</a:t>
            </a:r>
            <a:endParaRPr/>
          </a:p>
        </p:txBody>
      </p:sp>
      <p:sp>
        <p:nvSpPr>
          <p:cNvPr id="835" name="Google Shape;835;p1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untuk membuat unit test, kita menggunakan function test()</a:t>
            </a:r>
            <a:endParaRPr/>
          </a:p>
          <a:p>
            <a:pPr indent="-311150" lvl="0" marL="457200" rtl="0" algn="l">
              <a:spcBef>
                <a:spcPts val="0"/>
              </a:spcBef>
              <a:spcAft>
                <a:spcPts val="0"/>
              </a:spcAft>
              <a:buSzPts val="1300"/>
              <a:buChar char="●"/>
            </a:pPr>
            <a:r>
              <a:rPr lang="id"/>
              <a:t>Di Jest, terdapat alias untuk function test(), yaitu it()</a:t>
            </a:r>
            <a:endParaRPr/>
          </a:p>
          <a:p>
            <a:pPr indent="-311150" lvl="0" marL="457200" rtl="0" algn="l">
              <a:spcBef>
                <a:spcPts val="0"/>
              </a:spcBef>
              <a:spcAft>
                <a:spcPts val="0"/>
              </a:spcAft>
              <a:buSzPts val="1300"/>
              <a:buChar char="●"/>
            </a:pPr>
            <a:r>
              <a:rPr lang="id"/>
              <a:t>Sebenarnya tidak ada bedanya dengan function test(), hanya saja, kadang ada programmer yang lebih suka menggunakan function it() agar unit test yang dibuat mirip dengan cerita ketika dibaca kodenya</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sp>
        <p:nvSpPr>
          <p:cNvPr id="840" name="Google Shape;840;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 Function</a:t>
            </a:r>
            <a:endParaRPr/>
          </a:p>
        </p:txBody>
      </p:sp>
      <p:pic>
        <p:nvPicPr>
          <p:cNvPr id="841" name="Google Shape;841;p141"/>
          <p:cNvPicPr preferRelativeResize="0"/>
          <p:nvPr/>
        </p:nvPicPr>
        <p:blipFill>
          <a:blip r:embed="rId3">
            <a:alphaModFix/>
          </a:blip>
          <a:stretch>
            <a:fillRect/>
          </a:stretch>
        </p:blipFill>
        <p:spPr>
          <a:xfrm>
            <a:off x="152400" y="2006250"/>
            <a:ext cx="8277984" cy="2984850"/>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a:t>
            </a:r>
            <a:r>
              <a:rPr lang="id"/>
              <a:t> Function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Skip Function</a:t>
            </a:r>
            <a:endParaRPr/>
          </a:p>
        </p:txBody>
      </p:sp>
      <p:sp>
        <p:nvSpPr>
          <p:cNvPr id="852" name="Google Shape;852;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unit test, lalu kita mendapatkan masalah di salah satu unit test, kadang kita ingin meng-ignore unit test tersebut terlebih dahulu</a:t>
            </a:r>
            <a:endParaRPr/>
          </a:p>
          <a:p>
            <a:pPr indent="-311150" lvl="0" marL="457200" rtl="0" algn="l">
              <a:spcBef>
                <a:spcPts val="0"/>
              </a:spcBef>
              <a:spcAft>
                <a:spcPts val="0"/>
              </a:spcAft>
              <a:buSzPts val="1300"/>
              <a:buChar char="●"/>
            </a:pPr>
            <a:r>
              <a:rPr lang="id"/>
              <a:t>Kita tidak perlu menambahkan komentar pada unit test tersebut</a:t>
            </a:r>
            <a:endParaRPr/>
          </a:p>
          <a:p>
            <a:pPr indent="-311150" lvl="0" marL="457200" rtl="0" algn="l">
              <a:spcBef>
                <a:spcPts val="0"/>
              </a:spcBef>
              <a:spcAft>
                <a:spcPts val="0"/>
              </a:spcAft>
              <a:buSzPts val="1300"/>
              <a:buChar char="●"/>
            </a:pPr>
            <a:r>
              <a:rPr lang="id"/>
              <a:t>Kita bisa menggunakan skip function, yang secara otomatis akan menjadikan unit test tersebut ter-ignore dan tidak akan di eksekusi</a:t>
            </a:r>
            <a:endParaRPr/>
          </a:p>
          <a:p>
            <a:pPr indent="-311150" lvl="0" marL="457200" rtl="0" algn="l">
              <a:spcBef>
                <a:spcPts val="0"/>
              </a:spcBef>
              <a:spcAft>
                <a:spcPts val="0"/>
              </a:spcAft>
              <a:buSzPts val="1300"/>
              <a:buChar char="●"/>
            </a:pPr>
            <a:r>
              <a:rPr lang="id" u="sng">
                <a:solidFill>
                  <a:schemeClr val="hlink"/>
                </a:solidFill>
                <a:hlinkClick r:id="rId3"/>
              </a:rPr>
              <a:t>https://jestjs.io/docs/api#testskipname-fn</a:t>
            </a:r>
            <a:r>
              <a:rPr lang="id"/>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Internal Architecture Aplikasi</a:t>
            </a:r>
            <a:endParaRPr/>
          </a:p>
        </p:txBody>
      </p:sp>
      <p:pic>
        <p:nvPicPr>
          <p:cNvPr id="230" name="Google Shape;230;p36"/>
          <p:cNvPicPr preferRelativeResize="0"/>
          <p:nvPr/>
        </p:nvPicPr>
        <p:blipFill>
          <a:blip r:embed="rId3">
            <a:alphaModFix/>
          </a:blip>
          <a:stretch>
            <a:fillRect/>
          </a:stretch>
        </p:blipFill>
        <p:spPr>
          <a:xfrm>
            <a:off x="3120550" y="2006250"/>
            <a:ext cx="2902896" cy="29848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Skip Function</a:t>
            </a:r>
            <a:endParaRPr/>
          </a:p>
        </p:txBody>
      </p:sp>
      <p:pic>
        <p:nvPicPr>
          <p:cNvPr id="858" name="Google Shape;858;p144"/>
          <p:cNvPicPr preferRelativeResize="0"/>
          <p:nvPr/>
        </p:nvPicPr>
        <p:blipFill>
          <a:blip r:embed="rId3">
            <a:alphaModFix/>
          </a:blip>
          <a:stretch>
            <a:fillRect/>
          </a:stretch>
        </p:blipFill>
        <p:spPr>
          <a:xfrm>
            <a:off x="152400" y="2006250"/>
            <a:ext cx="8839201" cy="290744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Only</a:t>
            </a:r>
            <a:r>
              <a:rPr lang="id"/>
              <a:t> Function</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Only Function</a:t>
            </a:r>
            <a:endParaRPr/>
          </a:p>
        </p:txBody>
      </p:sp>
      <p:sp>
        <p:nvSpPr>
          <p:cNvPr id="869" name="Google Shape;869;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Ketika kita melakukan proses debugging di unit test di dalam sebuah file yang unit test nya banyak, kadang kita ingin fokus ke unit test tertentu</a:t>
            </a:r>
            <a:endParaRPr/>
          </a:p>
          <a:p>
            <a:pPr indent="-311150" lvl="0" marL="457200" rtl="0" algn="l">
              <a:spcBef>
                <a:spcPts val="0"/>
              </a:spcBef>
              <a:spcAft>
                <a:spcPts val="0"/>
              </a:spcAft>
              <a:buSzPts val="1300"/>
              <a:buChar char="●"/>
            </a:pPr>
            <a:r>
              <a:rPr lang="id"/>
              <a:t>Jika kita menggunakan skip unit test yang lain, maka akan sulit jika terlalu banyak</a:t>
            </a:r>
            <a:endParaRPr/>
          </a:p>
          <a:p>
            <a:pPr indent="-311150" lvl="0" marL="457200" rtl="0" algn="l">
              <a:spcBef>
                <a:spcPts val="0"/>
              </a:spcBef>
              <a:spcAft>
                <a:spcPts val="0"/>
              </a:spcAft>
              <a:buSzPts val="1300"/>
              <a:buChar char="●"/>
            </a:pPr>
            <a:r>
              <a:rPr lang="id"/>
              <a:t>Kita bisa menggunakan Only Function, untuk memaksa dalam file tersebut, hanya unit test yang ditandai dengan Only yang di eksekusi</a:t>
            </a:r>
            <a:endParaRPr/>
          </a:p>
          <a:p>
            <a:pPr indent="-311150" lvl="0" marL="457200" rtl="0" algn="l">
              <a:spcBef>
                <a:spcPts val="0"/>
              </a:spcBef>
              <a:spcAft>
                <a:spcPts val="0"/>
              </a:spcAft>
              <a:buSzPts val="1300"/>
              <a:buChar char="●"/>
            </a:pPr>
            <a:r>
              <a:rPr lang="id" u="sng">
                <a:solidFill>
                  <a:schemeClr val="hlink"/>
                </a:solidFill>
                <a:hlinkClick r:id="rId3"/>
              </a:rPr>
              <a:t>https://jestjs.io/docs/api#testonlyname-fn-timeout</a:t>
            </a:r>
            <a:r>
              <a:rPr lang="id"/>
              <a:t>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Only Function</a:t>
            </a:r>
            <a:endParaRPr/>
          </a:p>
        </p:txBody>
      </p:sp>
      <p:pic>
        <p:nvPicPr>
          <p:cNvPr id="875" name="Google Shape;875;p147"/>
          <p:cNvPicPr preferRelativeResize="0"/>
          <p:nvPr/>
        </p:nvPicPr>
        <p:blipFill>
          <a:blip r:embed="rId3">
            <a:alphaModFix/>
          </a:blip>
          <a:stretch>
            <a:fillRect/>
          </a:stretch>
        </p:blipFill>
        <p:spPr>
          <a:xfrm>
            <a:off x="152400" y="2006250"/>
            <a:ext cx="8839202" cy="2855962"/>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Each Function</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Duplicate Unit Test</a:t>
            </a:r>
            <a:endParaRPr/>
          </a:p>
        </p:txBody>
      </p:sp>
      <p:sp>
        <p:nvSpPr>
          <p:cNvPr id="886" name="Google Shape;886;p1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kesalahan yang biasa dilakukan adalah membuat unit test yang duplicate</a:t>
            </a:r>
            <a:endParaRPr/>
          </a:p>
          <a:p>
            <a:pPr indent="-311150" lvl="0" marL="457200" rtl="0" algn="l">
              <a:spcBef>
                <a:spcPts val="0"/>
              </a:spcBef>
              <a:spcAft>
                <a:spcPts val="0"/>
              </a:spcAft>
              <a:buSzPts val="1300"/>
              <a:buChar char="●"/>
            </a:pPr>
            <a:r>
              <a:rPr lang="id"/>
              <a:t>Biasanya alasan melakukan duplicate unit test, hanya karena data yang di test nya saja berbeda</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Duplicate Unit Test</a:t>
            </a:r>
            <a:endParaRPr/>
          </a:p>
        </p:txBody>
      </p:sp>
      <p:pic>
        <p:nvPicPr>
          <p:cNvPr id="892" name="Google Shape;892;p150"/>
          <p:cNvPicPr preferRelativeResize="0"/>
          <p:nvPr/>
        </p:nvPicPr>
        <p:blipFill>
          <a:blip r:embed="rId3">
            <a:alphaModFix/>
          </a:blip>
          <a:stretch>
            <a:fillRect/>
          </a:stretch>
        </p:blipFill>
        <p:spPr>
          <a:xfrm>
            <a:off x="152400" y="2006250"/>
            <a:ext cx="7189318" cy="2984851"/>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Each Function</a:t>
            </a:r>
            <a:endParaRPr/>
          </a:p>
        </p:txBody>
      </p:sp>
      <p:sp>
        <p:nvSpPr>
          <p:cNvPr id="898" name="Google Shape;898;p15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kasus seperti ini, dimana kode unit test nya tidak berbeda, yang berbeda hanya datanya saja, sangat direkomendasikan menggunakan Each Function di Jest</a:t>
            </a:r>
            <a:endParaRPr/>
          </a:p>
          <a:p>
            <a:pPr indent="-311150" lvl="0" marL="457200" rtl="0" algn="l">
              <a:spcBef>
                <a:spcPts val="0"/>
              </a:spcBef>
              <a:spcAft>
                <a:spcPts val="0"/>
              </a:spcAft>
              <a:buSzPts val="1300"/>
              <a:buChar char="●"/>
            </a:pPr>
            <a:r>
              <a:rPr lang="id"/>
              <a:t>Each Function memungkinkan kita menggunakan data dalam bentuk array, yang akan di iterasi ke dalam kode unit test yang sama</a:t>
            </a:r>
            <a:endParaRPr/>
          </a:p>
          <a:p>
            <a:pPr indent="-311150" lvl="0" marL="457200" rtl="0" algn="l">
              <a:spcBef>
                <a:spcPts val="0"/>
              </a:spcBef>
              <a:spcAft>
                <a:spcPts val="0"/>
              </a:spcAft>
              <a:buSzPts val="1300"/>
              <a:buChar char="●"/>
            </a:pPr>
            <a:r>
              <a:rPr lang="id" u="sng">
                <a:solidFill>
                  <a:schemeClr val="hlink"/>
                </a:solidFill>
                <a:hlinkClick r:id="rId3"/>
              </a:rPr>
              <a:t>https://jestjs.io/docs/api#testeachtablename-fn-timeout</a:t>
            </a:r>
            <a:r>
              <a:rPr lang="id"/>
              <a:t>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Each Function</a:t>
            </a:r>
            <a:endParaRPr/>
          </a:p>
        </p:txBody>
      </p:sp>
      <p:pic>
        <p:nvPicPr>
          <p:cNvPr id="904" name="Google Shape;904;p152"/>
          <p:cNvPicPr preferRelativeResize="0"/>
          <p:nvPr/>
        </p:nvPicPr>
        <p:blipFill>
          <a:blip r:embed="rId3">
            <a:alphaModFix/>
          </a:blip>
          <a:stretch>
            <a:fillRect/>
          </a:stretch>
        </p:blipFill>
        <p:spPr>
          <a:xfrm>
            <a:off x="152400" y="2006250"/>
            <a:ext cx="7208311" cy="298485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Hasil Unit Test</a:t>
            </a:r>
            <a:endParaRPr/>
          </a:p>
        </p:txBody>
      </p:sp>
      <p:pic>
        <p:nvPicPr>
          <p:cNvPr id="910" name="Google Shape;910;p153"/>
          <p:cNvPicPr preferRelativeResize="0"/>
          <p:nvPr/>
        </p:nvPicPr>
        <p:blipFill>
          <a:blip r:embed="rId3">
            <a:alphaModFix/>
          </a:blip>
          <a:stretch>
            <a:fillRect/>
          </a:stretch>
        </p:blipFill>
        <p:spPr>
          <a:xfrm>
            <a:off x="152400" y="2006250"/>
            <a:ext cx="8839200" cy="26262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Test</a:t>
            </a:r>
            <a:endParaRPr/>
          </a:p>
        </p:txBody>
      </p:sp>
      <p:pic>
        <p:nvPicPr>
          <p:cNvPr id="236" name="Google Shape;236;p37"/>
          <p:cNvPicPr preferRelativeResize="0"/>
          <p:nvPr/>
        </p:nvPicPr>
        <p:blipFill>
          <a:blip r:embed="rId3">
            <a:alphaModFix/>
          </a:blip>
          <a:stretch>
            <a:fillRect/>
          </a:stretch>
        </p:blipFill>
        <p:spPr>
          <a:xfrm>
            <a:off x="3162288" y="2006250"/>
            <a:ext cx="2819416" cy="298485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Sebagai Data</a:t>
            </a:r>
            <a:endParaRPr/>
          </a:p>
        </p:txBody>
      </p:sp>
      <p:sp>
        <p:nvSpPr>
          <p:cNvPr id="916" name="Google Shape;916;p1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menggunakan data Array, jika terlalu banyak parameternya, maka akan membingungkan</a:t>
            </a:r>
            <a:endParaRPr/>
          </a:p>
          <a:p>
            <a:pPr indent="-311150" lvl="0" marL="457200" rtl="0" algn="l">
              <a:spcBef>
                <a:spcPts val="0"/>
              </a:spcBef>
              <a:spcAft>
                <a:spcPts val="0"/>
              </a:spcAft>
              <a:buSzPts val="1300"/>
              <a:buChar char="●"/>
            </a:pPr>
            <a:r>
              <a:rPr lang="id"/>
              <a:t>Each Function juga bisa menggunakan data Object, namun kita perlu melakukan destructuring</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Each Function dengan Object</a:t>
            </a:r>
            <a:endParaRPr/>
          </a:p>
        </p:txBody>
      </p:sp>
      <p:pic>
        <p:nvPicPr>
          <p:cNvPr id="922" name="Google Shape;922;p155"/>
          <p:cNvPicPr preferRelativeResize="0"/>
          <p:nvPr/>
        </p:nvPicPr>
        <p:blipFill>
          <a:blip r:embed="rId3">
            <a:alphaModFix/>
          </a:blip>
          <a:stretch>
            <a:fillRect/>
          </a:stretch>
        </p:blipFill>
        <p:spPr>
          <a:xfrm>
            <a:off x="152400" y="2006250"/>
            <a:ext cx="6562717" cy="298485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Concurrent Test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Concurrent Test</a:t>
            </a:r>
            <a:endParaRPr/>
          </a:p>
        </p:txBody>
      </p:sp>
      <p:sp>
        <p:nvSpPr>
          <p:cNvPr id="933" name="Google Shape;933;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semua unit test akan dijalankan secara sequential, dan unit test selanjutnya akan dijalankan ketiak unit test sebelumnya telah selesai</a:t>
            </a:r>
            <a:endParaRPr/>
          </a:p>
          <a:p>
            <a:pPr indent="-311150" lvl="0" marL="457200" rtl="0" algn="l">
              <a:spcBef>
                <a:spcPts val="0"/>
              </a:spcBef>
              <a:spcAft>
                <a:spcPts val="0"/>
              </a:spcAft>
              <a:buSzPts val="1300"/>
              <a:buChar char="●"/>
            </a:pPr>
            <a:r>
              <a:rPr lang="id"/>
              <a:t>Jest juga mendukung concurrent unit test, dimana kita bisa menandai sebuah unit test agar jalan secara concurrent atau async sehingga tidak perlu ditunggu</a:t>
            </a:r>
            <a:endParaRPr/>
          </a:p>
          <a:p>
            <a:pPr indent="-311150" lvl="0" marL="457200" rtl="0" algn="l">
              <a:spcBef>
                <a:spcPts val="0"/>
              </a:spcBef>
              <a:spcAft>
                <a:spcPts val="0"/>
              </a:spcAft>
              <a:buSzPts val="1300"/>
              <a:buChar char="●"/>
            </a:pPr>
            <a:r>
              <a:rPr lang="id"/>
              <a:t>Saat dibuatnya materi ini, fitur concurrent sendiri masih experimental atau belum stabil</a:t>
            </a:r>
            <a:endParaRPr/>
          </a:p>
          <a:p>
            <a:pPr indent="-311150" lvl="0" marL="457200" rtl="0" algn="l">
              <a:spcBef>
                <a:spcPts val="0"/>
              </a:spcBef>
              <a:spcAft>
                <a:spcPts val="0"/>
              </a:spcAft>
              <a:buSzPts val="1300"/>
              <a:buChar char="●"/>
            </a:pPr>
            <a:r>
              <a:rPr lang="id" u="sng">
                <a:solidFill>
                  <a:schemeClr val="hlink"/>
                </a:solidFill>
                <a:hlinkClick r:id="rId3"/>
              </a:rPr>
              <a:t>https://jestjs.io/docs/api#testconcurrentname-fn-timeout</a:t>
            </a:r>
            <a:r>
              <a:rPr lang="id"/>
              <a:t>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Concurrent Test</a:t>
            </a:r>
            <a:endParaRPr/>
          </a:p>
        </p:txBody>
      </p:sp>
      <p:pic>
        <p:nvPicPr>
          <p:cNvPr id="939" name="Google Shape;939;p158"/>
          <p:cNvPicPr preferRelativeResize="0"/>
          <p:nvPr/>
        </p:nvPicPr>
        <p:blipFill>
          <a:blip r:embed="rId3">
            <a:alphaModFix/>
          </a:blip>
          <a:stretch>
            <a:fillRect/>
          </a:stretch>
        </p:blipFill>
        <p:spPr>
          <a:xfrm>
            <a:off x="152400" y="2006250"/>
            <a:ext cx="6300433" cy="2984851"/>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Membatasi Concurrent</a:t>
            </a:r>
            <a:endParaRPr/>
          </a:p>
        </p:txBody>
      </p:sp>
      <p:sp>
        <p:nvSpPr>
          <p:cNvPr id="945" name="Google Shape;945;p15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membatasi berapa banyak concurrent test yang berjalan dengan cara menambahkan konfigurasi di Jest nya</a:t>
            </a:r>
            <a:endParaRPr/>
          </a:p>
          <a:p>
            <a:pPr indent="-311150" lvl="0" marL="457200" rtl="0" algn="l">
              <a:spcBef>
                <a:spcPts val="0"/>
              </a:spcBef>
              <a:spcAft>
                <a:spcPts val="0"/>
              </a:spcAft>
              <a:buSzPts val="1300"/>
              <a:buChar char="●"/>
            </a:pPr>
            <a:r>
              <a:rPr lang="id" u="sng">
                <a:solidFill>
                  <a:schemeClr val="hlink"/>
                </a:solidFill>
                <a:hlinkClick r:id="rId3"/>
              </a:rPr>
              <a:t>https://jestjs.io/docs/configuration#maxconcurrency-number</a:t>
            </a:r>
            <a:r>
              <a:rPr lang="id"/>
              <a:t>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951" name="Google Shape;951;p160"/>
          <p:cNvPicPr preferRelativeResize="0"/>
          <p:nvPr/>
        </p:nvPicPr>
        <p:blipFill>
          <a:blip r:embed="rId3">
            <a:alphaModFix/>
          </a:blip>
          <a:stretch>
            <a:fillRect/>
          </a:stretch>
        </p:blipFill>
        <p:spPr>
          <a:xfrm>
            <a:off x="152400" y="2006250"/>
            <a:ext cx="7013035" cy="2984849"/>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Todo</a:t>
            </a:r>
            <a:r>
              <a:rPr lang="id"/>
              <a:t> Function</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Todo Function</a:t>
            </a:r>
            <a:endParaRPr/>
          </a:p>
        </p:txBody>
      </p:sp>
      <p:sp>
        <p:nvSpPr>
          <p:cNvPr id="962" name="Google Shape;962;p1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Gunakan Todo Function ketika kita berencana membuat unit test, namun dilakukan</a:t>
            </a:r>
            <a:endParaRPr/>
          </a:p>
          <a:p>
            <a:pPr indent="-311150" lvl="0" marL="457200" rtl="0" algn="l">
              <a:spcBef>
                <a:spcPts val="0"/>
              </a:spcBef>
              <a:spcAft>
                <a:spcPts val="0"/>
              </a:spcAft>
              <a:buSzPts val="1300"/>
              <a:buChar char="●"/>
            </a:pPr>
            <a:r>
              <a:rPr lang="id"/>
              <a:t>Todo Function akan ditampilkan sebagai summary ketika kita menjalankan unit test, untuk </a:t>
            </a:r>
            <a:r>
              <a:rPr lang="id"/>
              <a:t>mengingatkan</a:t>
            </a:r>
            <a:r>
              <a:rPr lang="id"/>
              <a:t> kita</a:t>
            </a:r>
            <a:endParaRPr/>
          </a:p>
          <a:p>
            <a:pPr indent="-311150" lvl="0" marL="457200" rtl="0" algn="l">
              <a:spcBef>
                <a:spcPts val="0"/>
              </a:spcBef>
              <a:spcAft>
                <a:spcPts val="0"/>
              </a:spcAft>
              <a:buSzPts val="1300"/>
              <a:buChar char="●"/>
            </a:pPr>
            <a:r>
              <a:rPr lang="id" u="sng">
                <a:solidFill>
                  <a:schemeClr val="hlink"/>
                </a:solidFill>
                <a:hlinkClick r:id="rId3"/>
              </a:rPr>
              <a:t>https://jestjs.io/docs/api#testtodoname</a:t>
            </a:r>
            <a:r>
              <a:rPr lang="id"/>
              <a:t>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Todo Function</a:t>
            </a:r>
            <a:endParaRPr/>
          </a:p>
        </p:txBody>
      </p:sp>
      <p:pic>
        <p:nvPicPr>
          <p:cNvPr id="968" name="Google Shape;968;p163"/>
          <p:cNvPicPr preferRelativeResize="0"/>
          <p:nvPr/>
        </p:nvPicPr>
        <p:blipFill>
          <a:blip r:embed="rId3">
            <a:alphaModFix/>
          </a:blip>
          <a:stretch>
            <a:fillRect/>
          </a:stretch>
        </p:blipFill>
        <p:spPr>
          <a:xfrm>
            <a:off x="152400" y="2006250"/>
            <a:ext cx="8839201" cy="17474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Unit Test</a:t>
            </a:r>
            <a:endParaRPr/>
          </a:p>
        </p:txBody>
      </p:sp>
      <p:sp>
        <p:nvSpPr>
          <p:cNvPr id="242" name="Google Shape;242;p3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Unit test akan fokus menguji bagian kode program terkecil, biasanya menguji sebuah method</a:t>
            </a:r>
            <a:endParaRPr/>
          </a:p>
          <a:p>
            <a:pPr indent="-311150" lvl="0" marL="457200" rtl="0" algn="l">
              <a:spcBef>
                <a:spcPts val="0"/>
              </a:spcBef>
              <a:spcAft>
                <a:spcPts val="0"/>
              </a:spcAft>
              <a:buSzPts val="1300"/>
              <a:buChar char="●"/>
            </a:pPr>
            <a:r>
              <a:rPr lang="id"/>
              <a:t>Unit test biasanya dibuat kecil dan cepat, oleh karena itu biasanya kadang kode unit test lebih banyak dari kode program aslinya, karena semua skenario pengujian akan dicoba di unit test</a:t>
            </a:r>
            <a:endParaRPr/>
          </a:p>
          <a:p>
            <a:pPr indent="-311150" lvl="0" marL="457200" rtl="0" algn="l">
              <a:spcBef>
                <a:spcPts val="0"/>
              </a:spcBef>
              <a:spcAft>
                <a:spcPts val="0"/>
              </a:spcAft>
              <a:buSzPts val="1300"/>
              <a:buChar char="●"/>
            </a:pPr>
            <a:r>
              <a:rPr lang="id"/>
              <a:t>Unit test bisa digunakan sebagai cara untuk meningkatkan kualitas kode program kita</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Failing Function</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Failing Function</a:t>
            </a:r>
            <a:endParaRPr/>
          </a:p>
        </p:txBody>
      </p:sp>
      <p:sp>
        <p:nvSpPr>
          <p:cNvPr id="979" name="Google Shape;979;p1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membuat unit test, jangan hanya membuat skenario sukses</a:t>
            </a:r>
            <a:endParaRPr/>
          </a:p>
          <a:p>
            <a:pPr indent="-311150" lvl="0" marL="457200" rtl="0" algn="l">
              <a:spcBef>
                <a:spcPts val="0"/>
              </a:spcBef>
              <a:spcAft>
                <a:spcPts val="0"/>
              </a:spcAft>
              <a:buSzPts val="1300"/>
              <a:buChar char="●"/>
            </a:pPr>
            <a:r>
              <a:rPr lang="id"/>
              <a:t>Kadang kita juga perlu membuat skenario gagal, atau ekspektasi kita gagal, contoh misal ketika kita mengirim data tidak valid, maka kita berharap kalo kode nya terjadi error</a:t>
            </a:r>
            <a:endParaRPr/>
          </a:p>
          <a:p>
            <a:pPr indent="-311150" lvl="0" marL="457200" rtl="0" algn="l">
              <a:spcBef>
                <a:spcPts val="0"/>
              </a:spcBef>
              <a:spcAft>
                <a:spcPts val="0"/>
              </a:spcAft>
              <a:buSzPts val="1300"/>
              <a:buChar char="●"/>
            </a:pPr>
            <a:r>
              <a:rPr lang="id"/>
              <a:t>Pada kasus ini, Jest menyediakan fitur Failing Function</a:t>
            </a:r>
            <a:endParaRPr/>
          </a:p>
          <a:p>
            <a:pPr indent="-311150" lvl="0" marL="457200" rtl="0" algn="l">
              <a:spcBef>
                <a:spcPts val="0"/>
              </a:spcBef>
              <a:spcAft>
                <a:spcPts val="0"/>
              </a:spcAft>
              <a:buSzPts val="1300"/>
              <a:buChar char="●"/>
            </a:pPr>
            <a:r>
              <a:rPr lang="id" u="sng">
                <a:solidFill>
                  <a:schemeClr val="hlink"/>
                </a:solidFill>
                <a:hlinkClick r:id="rId3"/>
              </a:rPr>
              <a:t>https://jestjs.io/docs/api#testfailingname-fn-timeout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Say Hello Function</a:t>
            </a:r>
            <a:endParaRPr/>
          </a:p>
        </p:txBody>
      </p:sp>
      <p:pic>
        <p:nvPicPr>
          <p:cNvPr id="985" name="Google Shape;985;p166"/>
          <p:cNvPicPr preferRelativeResize="0"/>
          <p:nvPr/>
        </p:nvPicPr>
        <p:blipFill>
          <a:blip r:embed="rId3">
            <a:alphaModFix/>
          </a:blip>
          <a:stretch>
            <a:fillRect/>
          </a:stretch>
        </p:blipFill>
        <p:spPr>
          <a:xfrm>
            <a:off x="152400" y="2006250"/>
            <a:ext cx="8839199" cy="292055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Failing Function</a:t>
            </a:r>
            <a:endParaRPr/>
          </a:p>
        </p:txBody>
      </p:sp>
      <p:pic>
        <p:nvPicPr>
          <p:cNvPr id="991" name="Google Shape;991;p167"/>
          <p:cNvPicPr preferRelativeResize="0"/>
          <p:nvPr/>
        </p:nvPicPr>
        <p:blipFill>
          <a:blip r:embed="rId3">
            <a:alphaModFix/>
          </a:blip>
          <a:stretch>
            <a:fillRect/>
          </a:stretch>
        </p:blipFill>
        <p:spPr>
          <a:xfrm>
            <a:off x="152400" y="2006250"/>
            <a:ext cx="8145469" cy="298485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Kesulitan Unit Test</a:t>
            </a:r>
            <a:endParaRPr/>
          </a:p>
        </p:txBody>
      </p:sp>
      <p:sp>
        <p:nvSpPr>
          <p:cNvPr id="1002" name="Google Shape;1002;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unit test, kadang kita terkendala dengan bagian kode yang sulit di test</a:t>
            </a:r>
            <a:endParaRPr/>
          </a:p>
          <a:p>
            <a:pPr indent="-311150" lvl="0" marL="457200" rtl="0" algn="l">
              <a:spcBef>
                <a:spcPts val="0"/>
              </a:spcBef>
              <a:spcAft>
                <a:spcPts val="0"/>
              </a:spcAft>
              <a:buSzPts val="1300"/>
              <a:buChar char="●"/>
            </a:pPr>
            <a:r>
              <a:rPr lang="id"/>
              <a:t>Misal, terdapat kode yang melakukan interaksi dengan sistem lain, misal database, message broker, third party web service, dan lain-lain</a:t>
            </a:r>
            <a:endParaRPr/>
          </a:p>
          <a:p>
            <a:pPr indent="-311150" lvl="0" marL="457200" rtl="0" algn="l">
              <a:spcBef>
                <a:spcPts val="0"/>
              </a:spcBef>
              <a:spcAft>
                <a:spcPts val="0"/>
              </a:spcAft>
              <a:buSzPts val="1300"/>
              <a:buChar char="●"/>
            </a:pPr>
            <a:r>
              <a:rPr lang="id"/>
              <a:t>Jika kita lakukan unit test dengan cara berinteraksi secara langsung, maka akan sulit untuk konsisten, misal unit test pertama sukses, ketika dijalankan lagi, ternyata gagal karena datanya sudah ada yang sebelumnya</a:t>
            </a:r>
            <a:endParaRPr/>
          </a:p>
          <a:p>
            <a:pPr indent="-311150" lvl="0" marL="457200" rtl="0" algn="l">
              <a:spcBef>
                <a:spcPts val="0"/>
              </a:spcBef>
              <a:spcAft>
                <a:spcPts val="0"/>
              </a:spcAft>
              <a:buSzPts val="1300"/>
              <a:buChar char="●"/>
            </a:pPr>
            <a:r>
              <a:rPr lang="id"/>
              <a:t>Pada kasus seperti ini, ada baiknya kita melakukan Mocking</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a:t>
            </a:r>
            <a:endParaRPr/>
          </a:p>
        </p:txBody>
      </p:sp>
      <p:sp>
        <p:nvSpPr>
          <p:cNvPr id="1008" name="Google Shape;1008;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pemrograman, Mock Object adalah object tiruan yang kita buat, yang tingkah lakunya menyerupai dengan object aslinya</a:t>
            </a:r>
            <a:endParaRPr/>
          </a:p>
          <a:p>
            <a:pPr indent="-311150" lvl="0" marL="457200" rtl="0" algn="l">
              <a:spcBef>
                <a:spcPts val="0"/>
              </a:spcBef>
              <a:spcAft>
                <a:spcPts val="0"/>
              </a:spcAft>
              <a:buSzPts val="1300"/>
              <a:buChar char="●"/>
            </a:pPr>
            <a:r>
              <a:rPr lang="id"/>
              <a:t>Salah satu fitur dalam Mock Object adalah, kita bisa memberitahu tingkah laku dari object tersebut sesuai dengan yang kita inginkan</a:t>
            </a:r>
            <a:endParaRPr/>
          </a:p>
          <a:p>
            <a:pPr indent="-311150" lvl="0" marL="457200" rtl="0" algn="l">
              <a:spcBef>
                <a:spcPts val="0"/>
              </a:spcBef>
              <a:spcAft>
                <a:spcPts val="0"/>
              </a:spcAft>
              <a:buSzPts val="1300"/>
              <a:buChar char="●"/>
            </a:pPr>
            <a:r>
              <a:rPr lang="id"/>
              <a:t>Mock Object ini menjadi sangat cocok untuk kita gunakan ketika melakukan unit test yang berhubungan dengan sistem lain, sehingga kita tidak perlu berinteraksi dengan sistem lain tersebut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Jenis Mock</a:t>
            </a:r>
            <a:endParaRPr/>
          </a:p>
        </p:txBody>
      </p:sp>
      <p:sp>
        <p:nvSpPr>
          <p:cNvPr id="1014" name="Google Shape;1014;p1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mendukung banyak jenis Mock, diantaranya</a:t>
            </a:r>
            <a:endParaRPr/>
          </a:p>
          <a:p>
            <a:pPr indent="-311150" lvl="0" marL="457200" rtl="0" algn="l">
              <a:spcBef>
                <a:spcPts val="0"/>
              </a:spcBef>
              <a:spcAft>
                <a:spcPts val="0"/>
              </a:spcAft>
              <a:buSzPts val="1300"/>
              <a:buChar char="●"/>
            </a:pPr>
            <a:r>
              <a:rPr lang="id"/>
              <a:t>Mock Function, yang bisa kita gunakan untuk membuat tiruan dari sebuah function</a:t>
            </a:r>
            <a:endParaRPr/>
          </a:p>
          <a:p>
            <a:pPr indent="-311150" lvl="0" marL="457200" rtl="0" algn="l">
              <a:spcBef>
                <a:spcPts val="0"/>
              </a:spcBef>
              <a:spcAft>
                <a:spcPts val="0"/>
              </a:spcAft>
              <a:buSzPts val="1300"/>
              <a:buChar char="●"/>
            </a:pPr>
            <a:r>
              <a:rPr lang="id"/>
              <a:t>Mock Class, yang bisa kita gunakan untuk membuat tiruan dari object Class</a:t>
            </a:r>
            <a:endParaRPr/>
          </a:p>
          <a:p>
            <a:pPr indent="-311150" lvl="0" marL="457200" rtl="0" algn="l">
              <a:spcBef>
                <a:spcPts val="0"/>
              </a:spcBef>
              <a:spcAft>
                <a:spcPts val="0"/>
              </a:spcAft>
              <a:buSzPts val="1300"/>
              <a:buChar char="●"/>
            </a:pPr>
            <a:r>
              <a:rPr lang="id"/>
              <a:t>Mock Modules, yang bisa kita gunakan untuk membuat tiruan dari Modules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Function</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Function</a:t>
            </a:r>
            <a:endParaRPr/>
          </a:p>
        </p:txBody>
      </p:sp>
      <p:sp>
        <p:nvSpPr>
          <p:cNvPr id="1025" name="Google Shape;1025;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bisa digunakan untuk membuat mock function</a:t>
            </a:r>
            <a:endParaRPr/>
          </a:p>
          <a:p>
            <a:pPr indent="-311150" lvl="0" marL="457200" rtl="0" algn="l">
              <a:spcBef>
                <a:spcPts val="0"/>
              </a:spcBef>
              <a:spcAft>
                <a:spcPts val="0"/>
              </a:spcAft>
              <a:buSzPts val="1300"/>
              <a:buChar char="●"/>
            </a:pPr>
            <a:r>
              <a:rPr lang="id"/>
              <a:t>Dimana kita bisa membuat tiruan dari sebuah function</a:t>
            </a:r>
            <a:endParaRPr/>
          </a:p>
          <a:p>
            <a:pPr indent="-311150" lvl="0" marL="457200" rtl="0" algn="l">
              <a:spcBef>
                <a:spcPts val="0"/>
              </a:spcBef>
              <a:spcAft>
                <a:spcPts val="0"/>
              </a:spcAft>
              <a:buSzPts val="1300"/>
              <a:buChar char="●"/>
            </a:pPr>
            <a:r>
              <a:rPr lang="id"/>
              <a:t>Salah satu fitur dari mock function adalah, kita bisa melihat detail dari parameter yang digunakan untuk memanggil mock function tersebut</a:t>
            </a:r>
            <a:endParaRPr/>
          </a:p>
          <a:p>
            <a:pPr indent="-311150" lvl="0" marL="457200" rtl="0" algn="l">
              <a:spcBef>
                <a:spcPts val="0"/>
              </a:spcBef>
              <a:spcAft>
                <a:spcPts val="0"/>
              </a:spcAft>
              <a:buSzPts val="1300"/>
              <a:buChar char="●"/>
            </a:pPr>
            <a:r>
              <a:rPr lang="id"/>
              <a:t>Untuk membuat mock function, kita bisa menggunakan jest.fn()</a:t>
            </a:r>
            <a:endParaRPr/>
          </a:p>
          <a:p>
            <a:pPr indent="-311150" lvl="0" marL="457200" rtl="0" algn="l">
              <a:spcBef>
                <a:spcPts val="0"/>
              </a:spcBef>
              <a:spcAft>
                <a:spcPts val="0"/>
              </a:spcAft>
              <a:buSzPts val="1300"/>
              <a:buChar char="●"/>
            </a:pPr>
            <a:r>
              <a:rPr lang="id" u="sng">
                <a:solidFill>
                  <a:schemeClr val="hlink"/>
                </a:solidFill>
                <a:hlinkClick r:id="rId3"/>
              </a:rPr>
              <a:t>https://jestjs.io/docs/mock-function-api#jestfnimplementation</a:t>
            </a:r>
            <a:r>
              <a:rPr lang="id"/>
              <a:t>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Jest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Calculate Function</a:t>
            </a:r>
            <a:endParaRPr/>
          </a:p>
        </p:txBody>
      </p:sp>
      <p:pic>
        <p:nvPicPr>
          <p:cNvPr id="1031" name="Google Shape;1031;p174"/>
          <p:cNvPicPr preferRelativeResize="0"/>
          <p:nvPr/>
        </p:nvPicPr>
        <p:blipFill>
          <a:blip r:embed="rId3">
            <a:alphaModFix/>
          </a:blip>
          <a:stretch>
            <a:fillRect/>
          </a:stretch>
        </p:blipFill>
        <p:spPr>
          <a:xfrm>
            <a:off x="152400" y="2006250"/>
            <a:ext cx="8839199" cy="295556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Function</a:t>
            </a:r>
            <a:endParaRPr/>
          </a:p>
        </p:txBody>
      </p:sp>
      <p:pic>
        <p:nvPicPr>
          <p:cNvPr id="1037" name="Google Shape;1037;p175"/>
          <p:cNvPicPr preferRelativeResize="0"/>
          <p:nvPr/>
        </p:nvPicPr>
        <p:blipFill>
          <a:blip r:embed="rId3">
            <a:alphaModFix/>
          </a:blip>
          <a:stretch>
            <a:fillRect/>
          </a:stretch>
        </p:blipFill>
        <p:spPr>
          <a:xfrm>
            <a:off x="152400" y="2006250"/>
            <a:ext cx="8839199" cy="2563128"/>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Property</a:t>
            </a:r>
            <a:endParaRPr/>
          </a:p>
        </p:txBody>
      </p:sp>
      <p:sp>
        <p:nvSpPr>
          <p:cNvPr id="1043" name="Google Shape;1043;p1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menggunakan mock, kadang kita ingin melihat parameter apa yang digunakan untuk memanggil mock</a:t>
            </a:r>
            <a:endParaRPr/>
          </a:p>
          <a:p>
            <a:pPr indent="-311150" lvl="0" marL="457200" rtl="0" algn="l">
              <a:spcBef>
                <a:spcPts val="0"/>
              </a:spcBef>
              <a:spcAft>
                <a:spcPts val="0"/>
              </a:spcAft>
              <a:buSzPts val="1300"/>
              <a:buChar char="●"/>
            </a:pPr>
            <a:r>
              <a:rPr lang="id"/>
              <a:t>Atau bahkan return value apa yang dikembalikan oleh mock function</a:t>
            </a:r>
            <a:endParaRPr/>
          </a:p>
          <a:p>
            <a:pPr indent="-311150" lvl="0" marL="457200" rtl="0" algn="l">
              <a:spcBef>
                <a:spcPts val="0"/>
              </a:spcBef>
              <a:spcAft>
                <a:spcPts val="0"/>
              </a:spcAft>
              <a:buSzPts val="1300"/>
              <a:buChar char="●"/>
            </a:pPr>
            <a:r>
              <a:rPr lang="id"/>
              <a:t>Kita bisa menggunakan property mock dari mock function untuk melihatnya</a:t>
            </a:r>
            <a:endParaRPr/>
          </a:p>
          <a:p>
            <a:pPr indent="-311150" lvl="0" marL="457200" rtl="0" algn="l">
              <a:spcBef>
                <a:spcPts val="0"/>
              </a:spcBef>
              <a:spcAft>
                <a:spcPts val="0"/>
              </a:spcAft>
              <a:buSzPts val="1300"/>
              <a:buChar char="●"/>
            </a:pPr>
            <a:r>
              <a:rPr lang="id" u="sng">
                <a:solidFill>
                  <a:schemeClr val="hlink"/>
                </a:solidFill>
                <a:hlinkClick r:id="rId3"/>
              </a:rPr>
              <a:t>https://jestjs.io/docs/mock-function-api#mockfnmockcalls</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https://jestjs.io/docs/mock-function-api#mockfnmockresults</a:t>
            </a:r>
            <a:r>
              <a:rPr lang="id"/>
              <a:t> </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Function Property</a:t>
            </a:r>
            <a:endParaRPr/>
          </a:p>
        </p:txBody>
      </p:sp>
      <p:pic>
        <p:nvPicPr>
          <p:cNvPr id="1049" name="Google Shape;1049;p177"/>
          <p:cNvPicPr preferRelativeResize="0"/>
          <p:nvPr/>
        </p:nvPicPr>
        <p:blipFill>
          <a:blip r:embed="rId3">
            <a:alphaModFix/>
          </a:blip>
          <a:stretch>
            <a:fillRect/>
          </a:stretch>
        </p:blipFill>
        <p:spPr>
          <a:xfrm>
            <a:off x="152400" y="2006250"/>
            <a:ext cx="7345951" cy="2984851"/>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Return Value</a:t>
            </a:r>
            <a:endParaRPr/>
          </a:p>
        </p:txBody>
      </p:sp>
      <p:sp>
        <p:nvSpPr>
          <p:cNvPr id="1055" name="Google Shape;1055;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dimana kita ingin membuat mock function dengan return value yang sudah ditentukan</a:t>
            </a:r>
            <a:endParaRPr/>
          </a:p>
          <a:p>
            <a:pPr indent="-311150" lvl="0" marL="457200" rtl="0" algn="l">
              <a:spcBef>
                <a:spcPts val="0"/>
              </a:spcBef>
              <a:spcAft>
                <a:spcPts val="0"/>
              </a:spcAft>
              <a:buSzPts val="1300"/>
              <a:buChar char="●"/>
            </a:pPr>
            <a:r>
              <a:rPr lang="id"/>
              <a:t>Namun jika pada kasus sederhana tanpa butuh logic, kita bisa membuat return value dengan mudah pada mock function</a:t>
            </a:r>
            <a:endParaRPr/>
          </a:p>
          <a:p>
            <a:pPr indent="-311150" lvl="0" marL="457200" rtl="0" algn="l">
              <a:spcBef>
                <a:spcPts val="0"/>
              </a:spcBef>
              <a:spcAft>
                <a:spcPts val="0"/>
              </a:spcAft>
              <a:buSzPts val="1300"/>
              <a:buChar char="●"/>
            </a:pPr>
            <a:r>
              <a:rPr lang="id"/>
              <a:t>Kita bisa memanfaatkan function </a:t>
            </a:r>
            <a:r>
              <a:rPr lang="id"/>
              <a:t>mockReturnValue(returnValue) atau mockReturnValueOnce(returnValue)</a:t>
            </a:r>
            <a:endParaRPr/>
          </a:p>
          <a:p>
            <a:pPr indent="-311150" lvl="0" marL="457200" rtl="0" algn="l">
              <a:spcBef>
                <a:spcPts val="0"/>
              </a:spcBef>
              <a:spcAft>
                <a:spcPts val="0"/>
              </a:spcAft>
              <a:buSzPts val="1300"/>
              <a:buChar char="●"/>
            </a:pPr>
            <a:r>
              <a:rPr lang="id" u="sng">
                <a:solidFill>
                  <a:schemeClr val="hlink"/>
                </a:solidFill>
                <a:hlinkClick r:id="rId3"/>
              </a:rPr>
              <a:t>https://jestjs.io/docs/mock-function-api#mockfnmockreturnvaluevalue</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https://jestjs.io/docs/mock-function-api#mockfnmockreturnvalueoncevalue</a:t>
            </a:r>
            <a:r>
              <a:rPr lang="id"/>
              <a:t>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Calculate And Return Function</a:t>
            </a:r>
            <a:endParaRPr/>
          </a:p>
        </p:txBody>
      </p:sp>
      <p:pic>
        <p:nvPicPr>
          <p:cNvPr id="1061" name="Google Shape;1061;p179"/>
          <p:cNvPicPr preferRelativeResize="0"/>
          <p:nvPr/>
        </p:nvPicPr>
        <p:blipFill>
          <a:blip r:embed="rId3">
            <a:alphaModFix/>
          </a:blip>
          <a:stretch>
            <a:fillRect/>
          </a:stretch>
        </p:blipFill>
        <p:spPr>
          <a:xfrm>
            <a:off x="152400" y="2006250"/>
            <a:ext cx="8839200" cy="2950871"/>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5" name="Shape 1065"/>
        <p:cNvGrpSpPr/>
        <p:nvPr/>
      </p:nvGrpSpPr>
      <p:grpSpPr>
        <a:xfrm>
          <a:off x="0" y="0"/>
          <a:ext cx="0" cy="0"/>
          <a:chOff x="0" y="0"/>
          <a:chExt cx="0" cy="0"/>
        </a:xfrm>
      </p:grpSpPr>
      <p:sp>
        <p:nvSpPr>
          <p:cNvPr id="1066" name="Google Shape;1066;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Return Value</a:t>
            </a:r>
            <a:endParaRPr/>
          </a:p>
        </p:txBody>
      </p:sp>
      <p:pic>
        <p:nvPicPr>
          <p:cNvPr id="1067" name="Google Shape;1067;p180"/>
          <p:cNvPicPr preferRelativeResize="0"/>
          <p:nvPr/>
        </p:nvPicPr>
        <p:blipFill>
          <a:blip r:embed="rId3">
            <a:alphaModFix/>
          </a:blip>
          <a:stretch>
            <a:fillRect/>
          </a:stretch>
        </p:blipFill>
        <p:spPr>
          <a:xfrm>
            <a:off x="152400" y="2006250"/>
            <a:ext cx="6822515"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Implementation</a:t>
            </a:r>
            <a:endParaRPr/>
          </a:p>
        </p:txBody>
      </p:sp>
      <p:sp>
        <p:nvSpPr>
          <p:cNvPr id="1073" name="Google Shape;1073;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kasus tertentu, kadang kita ingin membuat implementasi logic dari sebuah mock function</a:t>
            </a:r>
            <a:endParaRPr/>
          </a:p>
          <a:p>
            <a:pPr indent="-311150" lvl="0" marL="457200" rtl="0" algn="l">
              <a:spcBef>
                <a:spcPts val="0"/>
              </a:spcBef>
              <a:spcAft>
                <a:spcPts val="0"/>
              </a:spcAft>
              <a:buSzPts val="1300"/>
              <a:buChar char="●"/>
            </a:pPr>
            <a:r>
              <a:rPr lang="id"/>
              <a:t>Dengan menggunakan ini, kita bisa mengubah juga return value dari mock function secara dinamis</a:t>
            </a:r>
            <a:endParaRPr/>
          </a:p>
          <a:p>
            <a:pPr indent="-311150" lvl="0" marL="457200" rtl="0" algn="l">
              <a:spcBef>
                <a:spcPts val="0"/>
              </a:spcBef>
              <a:spcAft>
                <a:spcPts val="0"/>
              </a:spcAft>
              <a:buSzPts val="1300"/>
              <a:buChar char="●"/>
            </a:pPr>
            <a:r>
              <a:rPr lang="id"/>
              <a:t>Kita bisa menggunakan mockImplementation() atau mockImplementationOnce()</a:t>
            </a:r>
            <a:endParaRPr/>
          </a:p>
          <a:p>
            <a:pPr indent="-311150" lvl="0" marL="457200" rtl="0" algn="l">
              <a:spcBef>
                <a:spcPts val="0"/>
              </a:spcBef>
              <a:spcAft>
                <a:spcPts val="0"/>
              </a:spcAft>
              <a:buSzPts val="1300"/>
              <a:buChar char="●"/>
            </a:pPr>
            <a:r>
              <a:rPr lang="id" u="sng">
                <a:solidFill>
                  <a:schemeClr val="hlink"/>
                </a:solidFill>
                <a:hlinkClick r:id="rId3"/>
              </a:rPr>
              <a:t>https://jestjs.io/docs/mock-function-api#mockfnmockimplementationfn</a:t>
            </a:r>
            <a:r>
              <a:rPr lang="id"/>
              <a:t> </a:t>
            </a:r>
            <a:endParaRPr/>
          </a:p>
          <a:p>
            <a:pPr indent="-311150" lvl="0" marL="457200" rtl="0" algn="l">
              <a:spcBef>
                <a:spcPts val="0"/>
              </a:spcBef>
              <a:spcAft>
                <a:spcPts val="0"/>
              </a:spcAft>
              <a:buSzPts val="1300"/>
              <a:buChar char="●"/>
            </a:pPr>
            <a:r>
              <a:rPr lang="id" u="sng">
                <a:solidFill>
                  <a:schemeClr val="hlink"/>
                </a:solidFill>
                <a:hlinkClick r:id="rId4"/>
              </a:rPr>
              <a:t>https://jestjs.io/docs/mock-function-api#mockfnmockimplementationoncefn</a:t>
            </a:r>
            <a:r>
              <a:rPr lang="id"/>
              <a:t>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Implementation</a:t>
            </a:r>
            <a:endParaRPr/>
          </a:p>
        </p:txBody>
      </p:sp>
      <p:pic>
        <p:nvPicPr>
          <p:cNvPr id="1079" name="Google Shape;1079;p182"/>
          <p:cNvPicPr preferRelativeResize="0"/>
          <p:nvPr/>
        </p:nvPicPr>
        <p:blipFill>
          <a:blip r:embed="rId3">
            <a:alphaModFix/>
          </a:blip>
          <a:stretch>
            <a:fillRect/>
          </a:stretch>
        </p:blipFill>
        <p:spPr>
          <a:xfrm>
            <a:off x="152400" y="2006250"/>
            <a:ext cx="7016743" cy="2984851"/>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Async Function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Assertion Package</a:t>
            </a:r>
            <a:endParaRPr/>
          </a:p>
        </p:txBody>
      </p:sp>
      <p:sp>
        <p:nvSpPr>
          <p:cNvPr id="253" name="Google Shape;253;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NodeJS sendiri sebenarnya memiliki package untuk melakukan assertion, namun kita tidak akan membahasnya, karena jarang sekali orang menggunakan package tersebut</a:t>
            </a:r>
            <a:endParaRPr/>
          </a:p>
          <a:p>
            <a:pPr indent="-311150" lvl="0" marL="457200" rtl="0" algn="l">
              <a:spcBef>
                <a:spcPts val="0"/>
              </a:spcBef>
              <a:spcAft>
                <a:spcPts val="0"/>
              </a:spcAft>
              <a:buSzPts val="1300"/>
              <a:buChar char="●"/>
            </a:pPr>
            <a:r>
              <a:rPr lang="id" u="sng">
                <a:solidFill>
                  <a:schemeClr val="hlink"/>
                </a:solidFill>
                <a:hlinkClick r:id="rId3"/>
              </a:rPr>
              <a:t>https://nodejs.org/api/assert.html</a:t>
            </a:r>
            <a:r>
              <a:rPr lang="id"/>
              <a:t> </a:t>
            </a:r>
            <a:endParaRPr/>
          </a:p>
          <a:p>
            <a:pPr indent="-311150" lvl="0" marL="457200" rtl="0" algn="l">
              <a:spcBef>
                <a:spcPts val="0"/>
              </a:spcBef>
              <a:spcAft>
                <a:spcPts val="0"/>
              </a:spcAft>
              <a:buSzPts val="1300"/>
              <a:buChar char="●"/>
            </a:pPr>
            <a:r>
              <a:rPr lang="id"/>
              <a:t>Programmer NodeJS kebanyakan menggunakan library yang lebih baik untuk melakukan unit test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Async Function</a:t>
            </a:r>
            <a:endParaRPr/>
          </a:p>
        </p:txBody>
      </p:sp>
      <p:sp>
        <p:nvSpPr>
          <p:cNvPr id="1090" name="Google Shape;1090;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membuat Mock Function</a:t>
            </a:r>
            <a:endParaRPr/>
          </a:p>
          <a:p>
            <a:pPr indent="-311150" lvl="0" marL="457200" rtl="0" algn="l">
              <a:spcBef>
                <a:spcPts val="0"/>
              </a:spcBef>
              <a:spcAft>
                <a:spcPts val="0"/>
              </a:spcAft>
              <a:buSzPts val="1300"/>
              <a:buChar char="●"/>
            </a:pPr>
            <a:r>
              <a:rPr lang="id"/>
              <a:t>Jest juga bisa digunakan untuk membuat Mock Function yang bersifat Async, sehingga mengembalikan Promise</a:t>
            </a:r>
            <a:endParaRPr/>
          </a:p>
          <a:p>
            <a:pPr indent="-311150" lvl="0" marL="457200" rtl="0" algn="l">
              <a:spcBef>
                <a:spcPts val="0"/>
              </a:spcBef>
              <a:spcAft>
                <a:spcPts val="0"/>
              </a:spcAft>
              <a:buSzPts val="1300"/>
              <a:buChar char="●"/>
            </a:pPr>
            <a:r>
              <a:rPr lang="id"/>
              <a:t>Ada beberapa function yang bisa kita gunakan untuk mengembalikan result Promise</a:t>
            </a:r>
            <a:endParaRPr/>
          </a:p>
          <a:p>
            <a:pPr indent="-311150" lvl="0" marL="457200" rtl="0" algn="l">
              <a:spcBef>
                <a:spcPts val="0"/>
              </a:spcBef>
              <a:spcAft>
                <a:spcPts val="0"/>
              </a:spcAft>
              <a:buSzPts val="1300"/>
              <a:buChar char="●"/>
            </a:pPr>
            <a:r>
              <a:rPr lang="id"/>
              <a:t>mockResolvedValue(value) </a:t>
            </a:r>
            <a:r>
              <a:rPr lang="id" u="sng">
                <a:solidFill>
                  <a:schemeClr val="hlink"/>
                </a:solidFill>
                <a:hlinkClick r:id="rId3"/>
              </a:rPr>
              <a:t>https://jestjs.io/docs/mock-function-api#mockfnmockresolvedvaluevalue</a:t>
            </a:r>
            <a:endParaRPr/>
          </a:p>
          <a:p>
            <a:pPr indent="-311150" lvl="0" marL="457200" rtl="0" algn="l">
              <a:spcBef>
                <a:spcPts val="0"/>
              </a:spcBef>
              <a:spcAft>
                <a:spcPts val="0"/>
              </a:spcAft>
              <a:buSzPts val="1300"/>
              <a:buChar char="●"/>
            </a:pPr>
            <a:r>
              <a:rPr lang="id"/>
              <a:t>mockRejectedValue(value) </a:t>
            </a:r>
            <a:r>
              <a:rPr lang="id" u="sng">
                <a:solidFill>
                  <a:schemeClr val="hlink"/>
                </a:solidFill>
                <a:hlinkClick r:id="rId4"/>
              </a:rPr>
              <a:t>https://jestjs.io/docs/mock-function-api#mockfnmockrejectedvaluevalue</a:t>
            </a:r>
            <a:endParaRPr/>
          </a:p>
          <a:p>
            <a:pPr indent="-311150" lvl="0" marL="457200" rtl="0" algn="l">
              <a:spcBef>
                <a:spcPts val="0"/>
              </a:spcBef>
              <a:spcAft>
                <a:spcPts val="0"/>
              </a:spcAft>
              <a:buSzPts val="1300"/>
              <a:buChar char="●"/>
            </a:pPr>
            <a:r>
              <a:rPr lang="id"/>
              <a:t>Atau kita bisa manual membuat Promise dengan menggunakan mockImplementation()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 Balance Async</a:t>
            </a:r>
            <a:endParaRPr/>
          </a:p>
        </p:txBody>
      </p:sp>
      <p:pic>
        <p:nvPicPr>
          <p:cNvPr id="1096" name="Google Shape;1096;p185"/>
          <p:cNvPicPr preferRelativeResize="0"/>
          <p:nvPr/>
        </p:nvPicPr>
        <p:blipFill>
          <a:blip r:embed="rId3">
            <a:alphaModFix/>
          </a:blip>
          <a:stretch>
            <a:fillRect/>
          </a:stretch>
        </p:blipFill>
        <p:spPr>
          <a:xfrm>
            <a:off x="152400" y="2006250"/>
            <a:ext cx="8839201" cy="20291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0" name="Shape 1100"/>
        <p:cNvGrpSpPr/>
        <p:nvPr/>
      </p:nvGrpSpPr>
      <p:grpSpPr>
        <a:xfrm>
          <a:off x="0" y="0"/>
          <a:ext cx="0" cy="0"/>
          <a:chOff x="0" y="0"/>
          <a:chExt cx="0" cy="0"/>
        </a:xfrm>
      </p:grpSpPr>
      <p:sp>
        <p:nvSpPr>
          <p:cNvPr id="1101" name="Google Shape;1101;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 Balance Success</a:t>
            </a:r>
            <a:endParaRPr/>
          </a:p>
        </p:txBody>
      </p:sp>
      <p:pic>
        <p:nvPicPr>
          <p:cNvPr id="1102" name="Google Shape;1102;p186"/>
          <p:cNvPicPr preferRelativeResize="0"/>
          <p:nvPr/>
        </p:nvPicPr>
        <p:blipFill>
          <a:blip r:embed="rId3">
            <a:alphaModFix/>
          </a:blip>
          <a:stretch>
            <a:fillRect/>
          </a:stretch>
        </p:blipFill>
        <p:spPr>
          <a:xfrm>
            <a:off x="152400" y="2006250"/>
            <a:ext cx="7532239"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 Balance Error</a:t>
            </a:r>
            <a:endParaRPr/>
          </a:p>
        </p:txBody>
      </p:sp>
      <p:pic>
        <p:nvPicPr>
          <p:cNvPr id="1108" name="Google Shape;1108;p187"/>
          <p:cNvPicPr preferRelativeResize="0"/>
          <p:nvPr/>
        </p:nvPicPr>
        <p:blipFill>
          <a:blip r:embed="rId3">
            <a:alphaModFix/>
          </a:blip>
          <a:stretch>
            <a:fillRect/>
          </a:stretch>
        </p:blipFill>
        <p:spPr>
          <a:xfrm>
            <a:off x="152400" y="2006250"/>
            <a:ext cx="8839202" cy="2143188"/>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2" name="Shape 1112"/>
        <p:cNvGrpSpPr/>
        <p:nvPr/>
      </p:nvGrpSpPr>
      <p:grpSpPr>
        <a:xfrm>
          <a:off x="0" y="0"/>
          <a:ext cx="0" cy="0"/>
          <a:chOff x="0" y="0"/>
          <a:chExt cx="0" cy="0"/>
        </a:xfrm>
      </p:grpSpPr>
      <p:sp>
        <p:nvSpPr>
          <p:cNvPr id="1113" name="Google Shape;1113;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Matchers</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Matchers</a:t>
            </a:r>
            <a:endParaRPr/>
          </a:p>
        </p:txBody>
      </p:sp>
      <p:sp>
        <p:nvSpPr>
          <p:cNvPr id="1119" name="Google Shape;1119;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untuk mengecek berapa kali mock function dipanggil, atau apa parameter yang diterima oleh mock function, kita lakukan secara manual dengan mengecek data di mock property</a:t>
            </a:r>
            <a:endParaRPr/>
          </a:p>
          <a:p>
            <a:pPr indent="-311150" lvl="0" marL="457200" rtl="0" algn="l">
              <a:spcBef>
                <a:spcPts val="0"/>
              </a:spcBef>
              <a:spcAft>
                <a:spcPts val="0"/>
              </a:spcAft>
              <a:buSzPts val="1300"/>
              <a:buChar char="●"/>
            </a:pPr>
            <a:r>
              <a:rPr lang="id"/>
              <a:t>Jest sendiri menyediakan fitur Matchers untuk mock, dimana kita bisa melakukan matchers dengan lebih mudah dibandingkan secara manual</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Matchers Function</a:t>
            </a:r>
            <a:endParaRPr/>
          </a:p>
        </p:txBody>
      </p:sp>
      <p:graphicFrame>
        <p:nvGraphicFramePr>
          <p:cNvPr id="1125" name="Google Shape;1125;p190"/>
          <p:cNvGraphicFramePr/>
          <p:nvPr/>
        </p:nvGraphicFramePr>
        <p:xfrm>
          <a:off x="952500" y="2000250"/>
          <a:ext cx="3000000" cy="3000000"/>
        </p:xfrm>
        <a:graphic>
          <a:graphicData uri="http://schemas.openxmlformats.org/drawingml/2006/table">
            <a:tbl>
              <a:tblPr>
                <a:noFill/>
                <a:tableStyleId>{999504B1-3777-4387-A308-853982FBE38E}</a:tableStyleId>
              </a:tblPr>
              <a:tblGrid>
                <a:gridCol w="3619500"/>
                <a:gridCol w="3619500"/>
              </a:tblGrid>
              <a:tr h="381000">
                <a:tc>
                  <a:txBody>
                    <a:bodyPr/>
                    <a:lstStyle/>
                    <a:p>
                      <a:pPr indent="0" lvl="0" marL="0" rtl="0" algn="l">
                        <a:spcBef>
                          <a:spcPts val="0"/>
                        </a:spcBef>
                        <a:spcAft>
                          <a:spcPts val="0"/>
                        </a:spcAft>
                        <a:buNone/>
                      </a:pPr>
                      <a:r>
                        <a:rPr lang="id"/>
                        <a:t>Function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expect(mock).toHaveBeenCalled()</a:t>
                      </a:r>
                      <a:endParaRPr/>
                    </a:p>
                  </a:txBody>
                  <a:tcPr marT="91425" marB="91425" marR="91425" marL="91425"/>
                </a:tc>
                <a:tc>
                  <a:txBody>
                    <a:bodyPr/>
                    <a:lstStyle/>
                    <a:p>
                      <a:pPr indent="0" lvl="0" marL="0" rtl="0" algn="l">
                        <a:spcBef>
                          <a:spcPts val="0"/>
                        </a:spcBef>
                        <a:spcAft>
                          <a:spcPts val="0"/>
                        </a:spcAft>
                        <a:buNone/>
                      </a:pPr>
                      <a:r>
                        <a:rPr lang="id"/>
                        <a:t>Memastikan mock pernah dipanggil</a:t>
                      </a:r>
                      <a:endParaRPr/>
                    </a:p>
                  </a:txBody>
                  <a:tcPr marT="91425" marB="91425" marR="91425" marL="91425"/>
                </a:tc>
              </a:tr>
              <a:tr h="381000">
                <a:tc>
                  <a:txBody>
                    <a:bodyPr/>
                    <a:lstStyle/>
                    <a:p>
                      <a:pPr indent="0" lvl="0" marL="0" rtl="0" algn="l">
                        <a:spcBef>
                          <a:spcPts val="0"/>
                        </a:spcBef>
                        <a:spcAft>
                          <a:spcPts val="0"/>
                        </a:spcAft>
                        <a:buNone/>
                      </a:pPr>
                      <a:r>
                        <a:rPr lang="id"/>
                        <a:t>expect(mock).toHaveBeenCalledTimes(number)</a:t>
                      </a:r>
                      <a:endParaRPr/>
                    </a:p>
                  </a:txBody>
                  <a:tcPr marT="91425" marB="91425" marR="91425" marL="91425"/>
                </a:tc>
                <a:tc>
                  <a:txBody>
                    <a:bodyPr/>
                    <a:lstStyle/>
                    <a:p>
                      <a:pPr indent="0" lvl="0" marL="0" rtl="0" algn="l">
                        <a:spcBef>
                          <a:spcPts val="0"/>
                        </a:spcBef>
                        <a:spcAft>
                          <a:spcPts val="0"/>
                        </a:spcAft>
                        <a:buNone/>
                      </a:pPr>
                      <a:r>
                        <a:rPr lang="id"/>
                        <a:t>Memastikan mock pernah dipanggil sebanyak number</a:t>
                      </a:r>
                      <a:endParaRPr/>
                    </a:p>
                  </a:txBody>
                  <a:tcPr marT="91425" marB="91425" marR="91425" marL="91425"/>
                </a:tc>
              </a:tr>
              <a:tr h="381000">
                <a:tc>
                  <a:txBody>
                    <a:bodyPr/>
                    <a:lstStyle/>
                    <a:p>
                      <a:pPr indent="0" lvl="0" marL="0" rtl="0" algn="l">
                        <a:spcBef>
                          <a:spcPts val="0"/>
                        </a:spcBef>
                        <a:spcAft>
                          <a:spcPts val="0"/>
                        </a:spcAft>
                        <a:buNone/>
                      </a:pPr>
                      <a:r>
                        <a:rPr lang="id"/>
                        <a:t>expect(mock).</a:t>
                      </a:r>
                      <a:r>
                        <a:rPr lang="id"/>
                        <a:t>toHaveBeenCalledWith(arg1, arg2, ...)</a:t>
                      </a:r>
                      <a:endParaRPr/>
                    </a:p>
                  </a:txBody>
                  <a:tcPr marT="91425" marB="91425" marR="91425" marL="91425"/>
                </a:tc>
                <a:tc>
                  <a:txBody>
                    <a:bodyPr/>
                    <a:lstStyle/>
                    <a:p>
                      <a:pPr indent="0" lvl="0" marL="0" rtl="0" algn="l">
                        <a:spcBef>
                          <a:spcPts val="0"/>
                        </a:spcBef>
                        <a:spcAft>
                          <a:spcPts val="0"/>
                        </a:spcAft>
                        <a:buNone/>
                      </a:pPr>
                      <a:r>
                        <a:rPr lang="id"/>
                        <a:t>Memastikan mock pernah dipanggil dengan parameter</a:t>
                      </a:r>
                      <a:endParaRPr/>
                    </a:p>
                  </a:txBody>
                  <a:tcPr marT="91425" marB="91425" marR="91425" marL="91425"/>
                </a:tc>
              </a:tr>
            </a:tbl>
          </a:graphicData>
        </a:graphic>
      </p:graphicFrame>
      <p:sp>
        <p:nvSpPr>
          <p:cNvPr id="1126" name="Google Shape;1126;p190"/>
          <p:cNvSpPr txBox="1"/>
          <p:nvPr/>
        </p:nvSpPr>
        <p:spPr>
          <a:xfrm>
            <a:off x="952500" y="4158200"/>
            <a:ext cx="543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d" u="sng">
                <a:solidFill>
                  <a:schemeClr val="hlink"/>
                </a:solidFill>
                <a:hlinkClick r:id="rId3"/>
              </a:rPr>
              <a:t>https://jestjs.io/docs/expect#tohavebeencalled</a:t>
            </a:r>
            <a:r>
              <a:rPr lang="id"/>
              <a:t>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Matchers</a:t>
            </a:r>
            <a:endParaRPr/>
          </a:p>
        </p:txBody>
      </p:sp>
      <p:pic>
        <p:nvPicPr>
          <p:cNvPr id="1132" name="Google Shape;1132;p191"/>
          <p:cNvPicPr preferRelativeResize="0"/>
          <p:nvPr/>
        </p:nvPicPr>
        <p:blipFill>
          <a:blip r:embed="rId3">
            <a:alphaModFix/>
          </a:blip>
          <a:stretch>
            <a:fillRect/>
          </a:stretch>
        </p:blipFill>
        <p:spPr>
          <a:xfrm>
            <a:off x="152400" y="2006250"/>
            <a:ext cx="7055901" cy="2984849"/>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9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Modules</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Modules</a:t>
            </a:r>
            <a:endParaRPr/>
          </a:p>
        </p:txBody>
      </p:sp>
      <p:sp>
        <p:nvSpPr>
          <p:cNvPr id="1143" name="Google Shape;1143;p19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sudah pasti kita akan sering menggunakan JS Module, baik itu yang kita buat sendiri, atau JS Modules opensource</a:t>
            </a:r>
            <a:endParaRPr/>
          </a:p>
          <a:p>
            <a:pPr indent="-311150" lvl="0" marL="457200" rtl="0" algn="l">
              <a:spcBef>
                <a:spcPts val="0"/>
              </a:spcBef>
              <a:spcAft>
                <a:spcPts val="0"/>
              </a:spcAft>
              <a:buSzPts val="1300"/>
              <a:buChar char="●"/>
            </a:pPr>
            <a:r>
              <a:rPr lang="id"/>
              <a:t>Jest juga bisa digunakan untuk melakukan mock terhadap modules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NodeJS Unit Test Library</a:t>
            </a:r>
            <a:endParaRPr/>
          </a:p>
        </p:txBody>
      </p:sp>
      <p:sp>
        <p:nvSpPr>
          <p:cNvPr id="259" name="Google Shape;259;p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Sebenarnya ada banyak sekali library opensource yang bisa kita gunakan untuk melakukan unit test di NodeJS</a:t>
            </a:r>
            <a:endParaRPr/>
          </a:p>
          <a:p>
            <a:pPr indent="-311150" lvl="0" marL="457200" rtl="0" algn="l">
              <a:spcBef>
                <a:spcPts val="1600"/>
              </a:spcBef>
              <a:spcAft>
                <a:spcPts val="0"/>
              </a:spcAft>
              <a:buSzPts val="1300"/>
              <a:buChar char="●"/>
            </a:pPr>
            <a:r>
              <a:rPr lang="id"/>
              <a:t>Jest : </a:t>
            </a:r>
            <a:r>
              <a:rPr lang="id" u="sng">
                <a:solidFill>
                  <a:schemeClr val="hlink"/>
                </a:solidFill>
                <a:hlinkClick r:id="rId3"/>
              </a:rPr>
              <a:t>https://jestjs.io/</a:t>
            </a:r>
            <a:r>
              <a:rPr lang="id"/>
              <a:t> </a:t>
            </a:r>
            <a:endParaRPr/>
          </a:p>
          <a:p>
            <a:pPr indent="-311150" lvl="0" marL="457200" rtl="0" algn="l">
              <a:spcBef>
                <a:spcPts val="0"/>
              </a:spcBef>
              <a:spcAft>
                <a:spcPts val="0"/>
              </a:spcAft>
              <a:buSzPts val="1300"/>
              <a:buChar char="●"/>
            </a:pPr>
            <a:r>
              <a:rPr lang="id"/>
              <a:t>Mocha : </a:t>
            </a:r>
            <a:r>
              <a:rPr lang="id" u="sng">
                <a:solidFill>
                  <a:schemeClr val="hlink"/>
                </a:solidFill>
                <a:hlinkClick r:id="rId4"/>
              </a:rPr>
              <a:t>https://mochajs.org/</a:t>
            </a:r>
            <a:r>
              <a:rPr lang="id"/>
              <a:t> </a:t>
            </a:r>
            <a:endParaRPr/>
          </a:p>
          <a:p>
            <a:pPr indent="-311150" lvl="0" marL="457200" rtl="0" algn="l">
              <a:spcBef>
                <a:spcPts val="0"/>
              </a:spcBef>
              <a:spcAft>
                <a:spcPts val="0"/>
              </a:spcAft>
              <a:buSzPts val="1300"/>
              <a:buChar char="●"/>
            </a:pPr>
            <a:r>
              <a:rPr lang="id"/>
              <a:t>Jasmine : </a:t>
            </a:r>
            <a:r>
              <a:rPr lang="id" u="sng">
                <a:solidFill>
                  <a:schemeClr val="hlink"/>
                </a:solidFill>
                <a:hlinkClick r:id="rId5"/>
              </a:rPr>
              <a:t>https://jasmine.github.io/</a:t>
            </a:r>
            <a:r>
              <a:rPr lang="id"/>
              <a:t> </a:t>
            </a:r>
            <a:endParaRPr/>
          </a:p>
          <a:p>
            <a:pPr indent="-311150" lvl="0" marL="457200" rtl="0" algn="l">
              <a:spcBef>
                <a:spcPts val="0"/>
              </a:spcBef>
              <a:spcAft>
                <a:spcPts val="0"/>
              </a:spcAft>
              <a:buSzPts val="1300"/>
              <a:buChar char="●"/>
            </a:pPr>
            <a:r>
              <a:rPr lang="id"/>
              <a:t>Dan masih banyak yang lainnya</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Database Module</a:t>
            </a:r>
            <a:endParaRPr/>
          </a:p>
        </p:txBody>
      </p:sp>
      <p:pic>
        <p:nvPicPr>
          <p:cNvPr id="1149" name="Google Shape;1149;p194"/>
          <p:cNvPicPr preferRelativeResize="0"/>
          <p:nvPr/>
        </p:nvPicPr>
        <p:blipFill>
          <a:blip r:embed="rId3">
            <a:alphaModFix/>
          </a:blip>
          <a:stretch>
            <a:fillRect/>
          </a:stretch>
        </p:blipFill>
        <p:spPr>
          <a:xfrm>
            <a:off x="152400" y="2006250"/>
            <a:ext cx="8305216" cy="2984851"/>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Product Service</a:t>
            </a:r>
            <a:endParaRPr/>
          </a:p>
        </p:txBody>
      </p:sp>
      <p:pic>
        <p:nvPicPr>
          <p:cNvPr id="1155" name="Google Shape;1155;p195"/>
          <p:cNvPicPr preferRelativeResize="0"/>
          <p:nvPr/>
        </p:nvPicPr>
        <p:blipFill>
          <a:blip r:embed="rId3">
            <a:alphaModFix/>
          </a:blip>
          <a:stretch>
            <a:fillRect/>
          </a:stretch>
        </p:blipFill>
        <p:spPr>
          <a:xfrm>
            <a:off x="152400" y="2006250"/>
            <a:ext cx="7993487" cy="2984851"/>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Melakukan Mock Module</a:t>
            </a:r>
            <a:endParaRPr/>
          </a:p>
        </p:txBody>
      </p:sp>
      <p:sp>
        <p:nvSpPr>
          <p:cNvPr id="1161" name="Google Shape;116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melakukan mock modules, kita bisa gunakan function jest.mock(module)</a:t>
            </a:r>
            <a:endParaRPr/>
          </a:p>
          <a:p>
            <a:pPr indent="-311150" lvl="0" marL="457200" rtl="0" algn="l">
              <a:spcBef>
                <a:spcPts val="0"/>
              </a:spcBef>
              <a:spcAft>
                <a:spcPts val="0"/>
              </a:spcAft>
              <a:buSzPts val="1300"/>
              <a:buChar char="●"/>
            </a:pPr>
            <a:r>
              <a:rPr lang="id"/>
              <a:t>Secara otomatis ketika kita import dari module tersebut, maka jest akan melakukan mock</a:t>
            </a:r>
            <a:endParaRPr/>
          </a:p>
          <a:p>
            <a:pPr indent="-311150" lvl="0" marL="457200" rtl="0" algn="l">
              <a:spcBef>
                <a:spcPts val="0"/>
              </a:spcBef>
              <a:spcAft>
                <a:spcPts val="0"/>
              </a:spcAft>
              <a:buSzPts val="1300"/>
              <a:buChar char="●"/>
            </a:pPr>
            <a:r>
              <a:rPr lang="id" u="sng">
                <a:solidFill>
                  <a:schemeClr val="hlink"/>
                </a:solidFill>
                <a:hlinkClick r:id="rId3"/>
              </a:rPr>
              <a:t>https://jestjs.io/docs/jest-object#jestmockmodulename-factory-options</a:t>
            </a:r>
            <a:endParaRPr/>
          </a:p>
          <a:p>
            <a:pPr indent="-311150" lvl="0" marL="457200" rtl="0" algn="l">
              <a:spcBef>
                <a:spcPts val="0"/>
              </a:spcBef>
              <a:spcAft>
                <a:spcPts val="0"/>
              </a:spcAft>
              <a:buSzPts val="1300"/>
              <a:buChar char="●"/>
            </a:pPr>
            <a:r>
              <a:rPr lang="id"/>
              <a:t>Jika kita tidak ingin melakukan mock lagi, kita bisa gunakan jest.unmock()</a:t>
            </a:r>
            <a:endParaRPr/>
          </a:p>
          <a:p>
            <a:pPr indent="-311150" lvl="0" marL="457200" rtl="0" algn="l">
              <a:spcBef>
                <a:spcPts val="0"/>
              </a:spcBef>
              <a:spcAft>
                <a:spcPts val="0"/>
              </a:spcAft>
              <a:buSzPts val="1300"/>
              <a:buChar char="●"/>
            </a:pPr>
            <a:r>
              <a:rPr lang="id" u="sng">
                <a:solidFill>
                  <a:schemeClr val="hlink"/>
                </a:solidFill>
                <a:hlinkClick r:id="rId4"/>
              </a:rPr>
              <a:t>https://jestjs.io/docs/jest-object#jestunmockmodulename</a:t>
            </a:r>
            <a:r>
              <a:rPr lang="id"/>
              <a:t>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5" name="Shape 1165"/>
        <p:cNvGrpSpPr/>
        <p:nvPr/>
      </p:nvGrpSpPr>
      <p:grpSpPr>
        <a:xfrm>
          <a:off x="0" y="0"/>
          <a:ext cx="0" cy="0"/>
          <a:chOff x="0" y="0"/>
          <a:chExt cx="0" cy="0"/>
        </a:xfrm>
      </p:grpSpPr>
      <p:sp>
        <p:nvSpPr>
          <p:cNvPr id="1166" name="Google Shape;1166;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Modules (1)</a:t>
            </a:r>
            <a:endParaRPr/>
          </a:p>
        </p:txBody>
      </p:sp>
      <p:pic>
        <p:nvPicPr>
          <p:cNvPr id="1167" name="Google Shape;1167;p197"/>
          <p:cNvPicPr preferRelativeResize="0"/>
          <p:nvPr/>
        </p:nvPicPr>
        <p:blipFill>
          <a:blip r:embed="rId3">
            <a:alphaModFix/>
          </a:blip>
          <a:stretch>
            <a:fillRect/>
          </a:stretch>
        </p:blipFill>
        <p:spPr>
          <a:xfrm>
            <a:off x="152400" y="2006250"/>
            <a:ext cx="7739110" cy="2984849"/>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Modules (2)</a:t>
            </a:r>
            <a:endParaRPr/>
          </a:p>
        </p:txBody>
      </p:sp>
      <p:pic>
        <p:nvPicPr>
          <p:cNvPr id="1173" name="Google Shape;1173;p198"/>
          <p:cNvPicPr preferRelativeResize="0"/>
          <p:nvPr/>
        </p:nvPicPr>
        <p:blipFill>
          <a:blip r:embed="rId3">
            <a:alphaModFix/>
          </a:blip>
          <a:stretch>
            <a:fillRect/>
          </a:stretch>
        </p:blipFill>
        <p:spPr>
          <a:xfrm>
            <a:off x="152400" y="2006250"/>
            <a:ext cx="6844841" cy="2984851"/>
          </a:xfrm>
          <a:prstGeom prst="rect">
            <a:avLst/>
          </a:prstGeom>
          <a:noFill/>
          <a:ln>
            <a:noFill/>
          </a:ln>
        </p:spPr>
      </p:pic>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9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Partial Modules</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Partial Modules</a:t>
            </a:r>
            <a:endParaRPr/>
          </a:p>
        </p:txBody>
      </p:sp>
      <p:sp>
        <p:nvSpPr>
          <p:cNvPr id="1184" name="Google Shape;1184;p2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mock modules, maka secara default seluruh modules tersebut akan di mock oleh Jest</a:t>
            </a:r>
            <a:endParaRPr/>
          </a:p>
          <a:p>
            <a:pPr indent="-311150" lvl="0" marL="457200" rtl="0" algn="l">
              <a:spcBef>
                <a:spcPts val="0"/>
              </a:spcBef>
              <a:spcAft>
                <a:spcPts val="0"/>
              </a:spcAft>
              <a:buSzPts val="1300"/>
              <a:buChar char="●"/>
            </a:pPr>
            <a:r>
              <a:rPr lang="id"/>
              <a:t>Kadang, kita tidak ingin melakukan mock semua bagian di modules, mungkin hanya beberapa bagian saja</a:t>
            </a:r>
            <a:endParaRPr/>
          </a:p>
          <a:p>
            <a:pPr indent="-311150" lvl="0" marL="457200" rtl="0" algn="l">
              <a:spcBef>
                <a:spcPts val="0"/>
              </a:spcBef>
              <a:spcAft>
                <a:spcPts val="0"/>
              </a:spcAft>
              <a:buSzPts val="1300"/>
              <a:buChar char="●"/>
            </a:pPr>
            <a:r>
              <a:rPr lang="id"/>
              <a:t>Jest juga memiliki fitur yang bisa kita gunakan untuk menggunakan module aslinya menggunakan jest.requireActual(module)</a:t>
            </a:r>
            <a:endParaRPr/>
          </a:p>
          <a:p>
            <a:pPr indent="-311150" lvl="0" marL="457200" rtl="0" algn="l">
              <a:spcBef>
                <a:spcPts val="0"/>
              </a:spcBef>
              <a:spcAft>
                <a:spcPts val="0"/>
              </a:spcAft>
              <a:buSzPts val="1300"/>
              <a:buChar char="●"/>
            </a:pPr>
            <a:r>
              <a:rPr lang="id" u="sng">
                <a:solidFill>
                  <a:schemeClr val="hlink"/>
                </a:solidFill>
                <a:hlinkClick r:id="rId3"/>
              </a:rPr>
              <a:t>https://jestjs.io/docs/jest-object#jestrequireactualmodulename</a:t>
            </a:r>
            <a:r>
              <a:rPr lang="id"/>
              <a:t> </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Partial Modules</a:t>
            </a:r>
            <a:endParaRPr/>
          </a:p>
        </p:txBody>
      </p:sp>
      <p:pic>
        <p:nvPicPr>
          <p:cNvPr id="1190" name="Google Shape;1190;p201"/>
          <p:cNvPicPr preferRelativeResize="0"/>
          <p:nvPr/>
        </p:nvPicPr>
        <p:blipFill>
          <a:blip r:embed="rId3">
            <a:alphaModFix/>
          </a:blip>
          <a:stretch>
            <a:fillRect/>
          </a:stretch>
        </p:blipFill>
        <p:spPr>
          <a:xfrm>
            <a:off x="152400" y="2006250"/>
            <a:ext cx="8489846" cy="2984851"/>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Mock Partial Modules</a:t>
            </a:r>
            <a:endParaRPr/>
          </a:p>
        </p:txBody>
      </p:sp>
      <p:pic>
        <p:nvPicPr>
          <p:cNvPr id="1196" name="Google Shape;1196;p202"/>
          <p:cNvPicPr preferRelativeResize="0"/>
          <p:nvPr/>
        </p:nvPicPr>
        <p:blipFill>
          <a:blip r:embed="rId3">
            <a:alphaModFix/>
          </a:blip>
          <a:stretch>
            <a:fillRect/>
          </a:stretch>
        </p:blipFill>
        <p:spPr>
          <a:xfrm>
            <a:off x="152400" y="2006250"/>
            <a:ext cx="7044936" cy="2984851"/>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2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Class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Jest</a:t>
            </a:r>
            <a:endParaRPr/>
          </a:p>
        </p:txBody>
      </p:sp>
      <p:sp>
        <p:nvSpPr>
          <p:cNvPr id="265" name="Google Shape;265;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adalah salah satu library untuk unit test NodeJS yang sangat populer</a:t>
            </a:r>
            <a:endParaRPr/>
          </a:p>
          <a:p>
            <a:pPr indent="-311150" lvl="0" marL="457200" rtl="0" algn="l">
              <a:spcBef>
                <a:spcPts val="0"/>
              </a:spcBef>
              <a:spcAft>
                <a:spcPts val="0"/>
              </a:spcAft>
              <a:buSzPts val="1300"/>
              <a:buChar char="●"/>
            </a:pPr>
            <a:r>
              <a:rPr lang="id"/>
              <a:t>Jest sendiri dibuat oleh Facebook</a:t>
            </a:r>
            <a:endParaRPr/>
          </a:p>
          <a:p>
            <a:pPr indent="-311150" lvl="0" marL="457200" rtl="0" algn="l">
              <a:spcBef>
                <a:spcPts val="0"/>
              </a:spcBef>
              <a:spcAft>
                <a:spcPts val="0"/>
              </a:spcAft>
              <a:buSzPts val="1300"/>
              <a:buChar char="●"/>
            </a:pPr>
            <a:r>
              <a:rPr lang="id"/>
              <a:t>Jest terintegrasi sangat baik dengan banyak teknologi seperti NodeJS, ReactJS, VueJS, dan lain-lain</a:t>
            </a:r>
            <a:endParaRPr/>
          </a:p>
          <a:p>
            <a:pPr indent="-311150" lvl="0" marL="457200" rtl="0" algn="l">
              <a:spcBef>
                <a:spcPts val="0"/>
              </a:spcBef>
              <a:spcAft>
                <a:spcPts val="0"/>
              </a:spcAft>
              <a:buSzPts val="1300"/>
              <a:buChar char="●"/>
            </a:pPr>
            <a:r>
              <a:rPr lang="id"/>
              <a:t>Jest fokus pada kesederhanaan, sehingga penggunaannya sangat mudah untuk pemula yang ingin mencoba unit test</a:t>
            </a:r>
            <a:endParaRPr/>
          </a:p>
          <a:p>
            <a:pPr indent="-311150" lvl="0" marL="457200" rtl="0" algn="l">
              <a:spcBef>
                <a:spcPts val="0"/>
              </a:spcBef>
              <a:spcAft>
                <a:spcPts val="0"/>
              </a:spcAft>
              <a:buSzPts val="1300"/>
              <a:buChar char="●"/>
            </a:pPr>
            <a:r>
              <a:rPr lang="id" u="sng">
                <a:solidFill>
                  <a:schemeClr val="hlink"/>
                </a:solidFill>
                <a:hlinkClick r:id="rId3"/>
              </a:rPr>
              <a:t>https://jestjs.io/</a:t>
            </a:r>
            <a:r>
              <a:rPr lang="id"/>
              <a:t> </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Class</a:t>
            </a:r>
            <a:endParaRPr/>
          </a:p>
        </p:txBody>
      </p:sp>
      <p:sp>
        <p:nvSpPr>
          <p:cNvPr id="1207" name="Google Shape;1207;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bahas tentang cara melakukan Mock Function, dan juga melakukan mock function di Modules</a:t>
            </a:r>
            <a:endParaRPr/>
          </a:p>
          <a:p>
            <a:pPr indent="-311150" lvl="0" marL="457200" rtl="0" algn="l">
              <a:spcBef>
                <a:spcPts val="0"/>
              </a:spcBef>
              <a:spcAft>
                <a:spcPts val="0"/>
              </a:spcAft>
              <a:buSzPts val="1300"/>
              <a:buChar char="●"/>
            </a:pPr>
            <a:r>
              <a:rPr lang="id"/>
              <a:t>Selain Function, Jest juga bisa digunakan untuk melakukan Mock Class</a:t>
            </a:r>
            <a:endParaRPr/>
          </a:p>
          <a:p>
            <a:pPr indent="-311150" lvl="0" marL="457200" rtl="0" algn="l">
              <a:spcBef>
                <a:spcPts val="0"/>
              </a:spcBef>
              <a:spcAft>
                <a:spcPts val="0"/>
              </a:spcAft>
              <a:buSzPts val="1300"/>
              <a:buChar char="●"/>
            </a:pPr>
            <a:r>
              <a:rPr lang="id"/>
              <a:t>Seperti yang sudah kita pelajari di JavaScript OOP, Class di JavaScript sebenarnya adalah Constructor Function, yang sebenarnya tidak ada bedanya dengan Function biasanya</a:t>
            </a:r>
            <a:endParaRPr/>
          </a:p>
          <a:p>
            <a:pPr indent="-311150" lvl="0" marL="457200" rtl="0" algn="l">
              <a:spcBef>
                <a:spcPts val="0"/>
              </a:spcBef>
              <a:spcAft>
                <a:spcPts val="0"/>
              </a:spcAft>
              <a:buSzPts val="1300"/>
              <a:buChar char="●"/>
            </a:pPr>
            <a:r>
              <a:rPr lang="id"/>
              <a:t>Oleh karena itu, untuk melakukan Mock Class, sama saja seperti kita melakukan Mock Function</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UserRepository</a:t>
            </a:r>
            <a:endParaRPr/>
          </a:p>
        </p:txBody>
      </p:sp>
      <p:pic>
        <p:nvPicPr>
          <p:cNvPr id="1213" name="Google Shape;1213;p205"/>
          <p:cNvPicPr preferRelativeResize="0"/>
          <p:nvPr/>
        </p:nvPicPr>
        <p:blipFill>
          <a:blip r:embed="rId3">
            <a:alphaModFix/>
          </a:blip>
          <a:stretch>
            <a:fillRect/>
          </a:stretch>
        </p:blipFill>
        <p:spPr>
          <a:xfrm>
            <a:off x="152400" y="2006250"/>
            <a:ext cx="7099105" cy="2984851"/>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User Service</a:t>
            </a:r>
            <a:endParaRPr/>
          </a:p>
        </p:txBody>
      </p:sp>
      <p:pic>
        <p:nvPicPr>
          <p:cNvPr id="1219" name="Google Shape;1219;p206"/>
          <p:cNvPicPr preferRelativeResize="0"/>
          <p:nvPr/>
        </p:nvPicPr>
        <p:blipFill>
          <a:blip r:embed="rId3">
            <a:alphaModFix/>
          </a:blip>
          <a:stretch>
            <a:fillRect/>
          </a:stretch>
        </p:blipFill>
        <p:spPr>
          <a:xfrm>
            <a:off x="152400" y="2006250"/>
            <a:ext cx="4803434" cy="2984850"/>
          </a:xfrm>
          <a:prstGeom prst="rect">
            <a:avLst/>
          </a:prstGeom>
          <a:noFill/>
          <a:ln>
            <a:noFill/>
          </a:ln>
        </p:spPr>
      </p:pic>
      <p:pic>
        <p:nvPicPr>
          <p:cNvPr id="1220" name="Google Shape;1220;p206"/>
          <p:cNvPicPr preferRelativeResize="0"/>
          <p:nvPr/>
        </p:nvPicPr>
        <p:blipFill>
          <a:blip r:embed="rId4">
            <a:alphaModFix/>
          </a:blip>
          <a:stretch>
            <a:fillRect/>
          </a:stretch>
        </p:blipFill>
        <p:spPr>
          <a:xfrm>
            <a:off x="5108234" y="2006250"/>
            <a:ext cx="3883366" cy="2794847"/>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Class (1)</a:t>
            </a:r>
            <a:endParaRPr/>
          </a:p>
        </p:txBody>
      </p:sp>
      <p:pic>
        <p:nvPicPr>
          <p:cNvPr id="1226" name="Google Shape;1226;p207"/>
          <p:cNvPicPr preferRelativeResize="0"/>
          <p:nvPr/>
        </p:nvPicPr>
        <p:blipFill>
          <a:blip r:embed="rId3">
            <a:alphaModFix/>
          </a:blip>
          <a:stretch>
            <a:fillRect/>
          </a:stretch>
        </p:blipFill>
        <p:spPr>
          <a:xfrm>
            <a:off x="152400" y="2006250"/>
            <a:ext cx="7257283" cy="298485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Class (2)</a:t>
            </a:r>
            <a:endParaRPr/>
          </a:p>
        </p:txBody>
      </p:sp>
      <p:pic>
        <p:nvPicPr>
          <p:cNvPr id="1232" name="Google Shape;1232;p208"/>
          <p:cNvPicPr preferRelativeResize="0"/>
          <p:nvPr/>
        </p:nvPicPr>
        <p:blipFill>
          <a:blip r:embed="rId3">
            <a:alphaModFix/>
          </a:blip>
          <a:stretch>
            <a:fillRect/>
          </a:stretch>
        </p:blipFill>
        <p:spPr>
          <a:xfrm>
            <a:off x="152400" y="2006250"/>
            <a:ext cx="7305941" cy="2984850"/>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Partial Class</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Mock Partial Class</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melakukan mock class dengan melakukan mock modules, secara otomatis semua function di class tersebut akan ter-mock</a:t>
            </a:r>
            <a:endParaRPr/>
          </a:p>
          <a:p>
            <a:pPr indent="-311150" lvl="0" marL="457200" rtl="0" algn="l">
              <a:spcBef>
                <a:spcPts val="0"/>
              </a:spcBef>
              <a:spcAft>
                <a:spcPts val="0"/>
              </a:spcAft>
              <a:buSzPts val="1300"/>
              <a:buChar char="●"/>
            </a:pPr>
            <a:r>
              <a:rPr lang="id"/>
              <a:t>Kadang, misal ada kasus dimana kita ingin melakukan mock hanya sebagian function saja di dalam class</a:t>
            </a:r>
            <a:endParaRPr/>
          </a:p>
          <a:p>
            <a:pPr indent="-311150" lvl="0" marL="457200" rtl="0" algn="l">
              <a:spcBef>
                <a:spcPts val="0"/>
              </a:spcBef>
              <a:spcAft>
                <a:spcPts val="0"/>
              </a:spcAft>
              <a:buSzPts val="1300"/>
              <a:buChar char="●"/>
            </a:pPr>
            <a:r>
              <a:rPr lang="id"/>
              <a:t>Pada kasus ini, kita bisa menggunakan jest.spyOn()</a:t>
            </a:r>
            <a:endParaRPr/>
          </a:p>
          <a:p>
            <a:pPr indent="-311150" lvl="0" marL="457200" rtl="0" algn="l">
              <a:spcBef>
                <a:spcPts val="0"/>
              </a:spcBef>
              <a:spcAft>
                <a:spcPts val="0"/>
              </a:spcAft>
              <a:buSzPts val="1300"/>
              <a:buChar char="●"/>
            </a:pPr>
            <a:r>
              <a:rPr lang="id" u="sng">
                <a:solidFill>
                  <a:schemeClr val="hlink"/>
                </a:solidFill>
                <a:hlinkClick r:id="rId3"/>
              </a:rPr>
              <a:t>https://jestjs.io/docs/jest-object#jestspyonobject-methodname</a:t>
            </a:r>
            <a:r>
              <a:rPr lang="id"/>
              <a:t>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Mock Partial Class</a:t>
            </a:r>
            <a:endParaRPr/>
          </a:p>
        </p:txBody>
      </p:sp>
      <p:pic>
        <p:nvPicPr>
          <p:cNvPr id="1249" name="Google Shape;1249;p211"/>
          <p:cNvPicPr preferRelativeResize="0"/>
          <p:nvPr/>
        </p:nvPicPr>
        <p:blipFill>
          <a:blip r:embed="rId3">
            <a:alphaModFix/>
          </a:blip>
          <a:stretch>
            <a:fillRect/>
          </a:stretch>
        </p:blipFill>
        <p:spPr>
          <a:xfrm>
            <a:off x="152400" y="2006250"/>
            <a:ext cx="7213390" cy="2984851"/>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ExpressJS</a:t>
            </a:r>
            <a:endParaRPr/>
          </a:p>
          <a:p>
            <a:pPr indent="-311150" lvl="0" marL="457200" rtl="0" algn="l">
              <a:spcBef>
                <a:spcPts val="0"/>
              </a:spcBef>
              <a:spcAft>
                <a:spcPts val="0"/>
              </a:spcAft>
              <a:buSzPts val="1300"/>
              <a:buChar char="●"/>
            </a:pPr>
            <a:r>
              <a:rPr lang="id"/>
              <a:t>NodeJS Database</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6"/>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170" name="Google Shape;170;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171" name="Google Shape;171;p26"/>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11+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Project</a:t>
            </a:r>
            <a:endParaRPr/>
          </a:p>
        </p:txBody>
      </p:sp>
      <p:sp>
        <p:nvSpPr>
          <p:cNvPr id="276" name="Google Shape;276;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npm init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282" name="Google Shape;282;p45"/>
          <p:cNvPicPr preferRelativeResize="0"/>
          <p:nvPr/>
        </p:nvPicPr>
        <p:blipFill>
          <a:blip r:embed="rId3">
            <a:alphaModFix/>
          </a:blip>
          <a:stretch>
            <a:fillRect/>
          </a:stretch>
        </p:blipFill>
        <p:spPr>
          <a:xfrm>
            <a:off x="152400" y="2006250"/>
            <a:ext cx="6866930" cy="2984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Jest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Jest</a:t>
            </a:r>
            <a:endParaRPr/>
          </a:p>
        </p:txBody>
      </p:sp>
      <p:sp>
        <p:nvSpPr>
          <p:cNvPr id="293" name="Google Shape;293;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digunakan untuk membuat unit test saja, sehingga kita tidak perlu menambahkan sebagai dependency production</a:t>
            </a:r>
            <a:endParaRPr/>
          </a:p>
          <a:p>
            <a:pPr indent="-311150" lvl="0" marL="457200" rtl="0" algn="l">
              <a:spcBef>
                <a:spcPts val="0"/>
              </a:spcBef>
              <a:spcAft>
                <a:spcPts val="0"/>
              </a:spcAft>
              <a:buSzPts val="1300"/>
              <a:buChar char="●"/>
            </a:pPr>
            <a:r>
              <a:rPr lang="id"/>
              <a:t>Kita cukup tambahkan sebagai development dependency</a:t>
            </a:r>
            <a:endParaRPr/>
          </a:p>
          <a:p>
            <a:pPr indent="-311150" lvl="0" marL="457200" rtl="0" algn="l">
              <a:spcBef>
                <a:spcPts val="0"/>
              </a:spcBef>
              <a:spcAft>
                <a:spcPts val="0"/>
              </a:spcAft>
              <a:buSzPts val="1300"/>
              <a:buChar char="●"/>
            </a:pPr>
            <a:r>
              <a:rPr lang="id"/>
              <a:t>Kita bisa tambahkan di package.json atau gunakan perintah :</a:t>
            </a:r>
            <a:br>
              <a:rPr lang="id"/>
            </a:br>
            <a:r>
              <a:rPr lang="id"/>
              <a:t>npm install jest --save-dev</a:t>
            </a:r>
            <a:endParaRPr/>
          </a:p>
          <a:p>
            <a:pPr indent="-311150" lvl="0" marL="457200" rtl="0" algn="l">
              <a:spcBef>
                <a:spcPts val="0"/>
              </a:spcBef>
              <a:spcAft>
                <a:spcPts val="0"/>
              </a:spcAft>
              <a:buSzPts val="1300"/>
              <a:buChar char="●"/>
            </a:pPr>
            <a:r>
              <a:rPr lang="id" u="sng">
                <a:solidFill>
                  <a:schemeClr val="hlink"/>
                </a:solidFill>
                <a:hlinkClick r:id="rId3"/>
              </a:rPr>
              <a:t>https://www.npmjs.com/package/jest</a:t>
            </a:r>
            <a:r>
              <a:rPr lang="id"/>
              <a:t>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299" name="Google Shape;299;p48"/>
          <p:cNvPicPr preferRelativeResize="0"/>
          <p:nvPr/>
        </p:nvPicPr>
        <p:blipFill>
          <a:blip r:embed="rId3">
            <a:alphaModFix/>
          </a:blip>
          <a:stretch>
            <a:fillRect/>
          </a:stretch>
        </p:blipFill>
        <p:spPr>
          <a:xfrm>
            <a:off x="152400" y="2006250"/>
            <a:ext cx="6341817" cy="298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Jest</a:t>
            </a:r>
            <a:endParaRPr/>
          </a:p>
        </p:txBody>
      </p:sp>
      <p:pic>
        <p:nvPicPr>
          <p:cNvPr id="305" name="Google Shape;305;p49"/>
          <p:cNvPicPr preferRelativeResize="0"/>
          <p:nvPr/>
        </p:nvPicPr>
        <p:blipFill>
          <a:blip r:embed="rId3">
            <a:alphaModFix/>
          </a:blip>
          <a:stretch>
            <a:fillRect/>
          </a:stretch>
        </p:blipFill>
        <p:spPr>
          <a:xfrm>
            <a:off x="152400" y="2006250"/>
            <a:ext cx="6771797" cy="2984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Unit Test</a:t>
            </a:r>
            <a:endParaRPr/>
          </a:p>
        </p:txBody>
      </p:sp>
      <p:sp>
        <p:nvSpPr>
          <p:cNvPr id="311" name="Google Shape;311;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menjalankan unit test menggunakan Jest, kita bisa jalankan file jest yang ada di node_modules/.bin/jest</a:t>
            </a:r>
            <a:endParaRPr/>
          </a:p>
          <a:p>
            <a:pPr indent="-311150" lvl="0" marL="457200" rtl="0" algn="l">
              <a:spcBef>
                <a:spcPts val="0"/>
              </a:spcBef>
              <a:spcAft>
                <a:spcPts val="0"/>
              </a:spcAft>
              <a:buSzPts val="1300"/>
              <a:buChar char="●"/>
            </a:pPr>
            <a:r>
              <a:rPr lang="id"/>
              <a:t>Tapi kita bisa permudah menggunakan script di package, cukup ketikkan kode program nya saja di bagian script test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package.json</a:t>
            </a:r>
            <a:endParaRPr/>
          </a:p>
        </p:txBody>
      </p:sp>
      <p:pic>
        <p:nvPicPr>
          <p:cNvPr id="317" name="Google Shape;317;p51"/>
          <p:cNvPicPr preferRelativeResize="0"/>
          <p:nvPr/>
        </p:nvPicPr>
        <p:blipFill>
          <a:blip r:embed="rId3">
            <a:alphaModFix/>
          </a:blip>
          <a:stretch>
            <a:fillRect/>
          </a:stretch>
        </p:blipFill>
        <p:spPr>
          <a:xfrm>
            <a:off x="152400" y="2006250"/>
            <a:ext cx="6555732" cy="298485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Unit Test</a:t>
            </a:r>
            <a:endParaRPr/>
          </a:p>
        </p:txBody>
      </p:sp>
      <p:pic>
        <p:nvPicPr>
          <p:cNvPr id="323" name="Google Shape;323;p52"/>
          <p:cNvPicPr preferRelativeResize="0"/>
          <p:nvPr/>
        </p:nvPicPr>
        <p:blipFill>
          <a:blip r:embed="rId3">
            <a:alphaModFix/>
          </a:blip>
          <a:stretch>
            <a:fillRect/>
          </a:stretch>
        </p:blipFill>
        <p:spPr>
          <a:xfrm>
            <a:off x="152400" y="2006250"/>
            <a:ext cx="6782326" cy="298484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NPX</a:t>
            </a:r>
            <a:endParaRPr/>
          </a:p>
        </p:txBody>
      </p:sp>
      <p:sp>
        <p:nvSpPr>
          <p:cNvPr id="329" name="Google Shape;329;p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Menjalankan perintah jest lumayan ribet karena kita harus selalu menjalankan melalui folder node_modules/.bin/</a:t>
            </a:r>
            <a:endParaRPr/>
          </a:p>
          <a:p>
            <a:pPr indent="-311150" lvl="0" marL="457200" rtl="0" algn="l">
              <a:spcBef>
                <a:spcPts val="0"/>
              </a:spcBef>
              <a:spcAft>
                <a:spcPts val="0"/>
              </a:spcAft>
              <a:buSzPts val="1300"/>
              <a:buChar char="●"/>
            </a:pPr>
            <a:r>
              <a:rPr lang="id"/>
              <a:t>Untungnya, di NodeJS terdapat program bernama NPX (Node Package Runner)</a:t>
            </a:r>
            <a:endParaRPr/>
          </a:p>
          <a:p>
            <a:pPr indent="-311150" lvl="0" marL="457200" rtl="0" algn="l">
              <a:spcBef>
                <a:spcPts val="0"/>
              </a:spcBef>
              <a:spcAft>
                <a:spcPts val="0"/>
              </a:spcAft>
              <a:buSzPts val="1300"/>
              <a:buChar char="●"/>
            </a:pPr>
            <a:r>
              <a:rPr lang="id"/>
              <a:t>NPX ini digunakan spesial untuk menjalankan perintah yang bisa secara otomatis mendeteksi file yang terdapat di node_modules/.bin/</a:t>
            </a:r>
            <a:endParaRPr/>
          </a:p>
          <a:p>
            <a:pPr indent="-311150" lvl="0" marL="457200" rtl="0" algn="l">
              <a:spcBef>
                <a:spcPts val="0"/>
              </a:spcBef>
              <a:spcAft>
                <a:spcPts val="0"/>
              </a:spcAft>
              <a:buSzPts val="1300"/>
              <a:buChar char="●"/>
            </a:pPr>
            <a:r>
              <a:rPr lang="id"/>
              <a:t>Jadi untuk menjalankan Jest, kita bisa menggunakan perintah :</a:t>
            </a:r>
            <a:br>
              <a:rPr lang="id"/>
            </a:br>
            <a:r>
              <a:rPr lang="id"/>
              <a:t>npx jest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77" name="Google Shape;177;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a:t>
            </a:r>
            <a:r>
              <a:rPr lang="id" u="sng">
                <a:solidFill>
                  <a:schemeClr val="hlink"/>
                </a:solidFill>
                <a:hlinkClick r:id="rId3"/>
              </a:rPr>
              <a:t>@khannedy</a:t>
            </a:r>
            <a:endParaRPr/>
          </a:p>
          <a:p>
            <a:pPr indent="-311150" lvl="0" marL="457200" rtl="0" algn="l">
              <a:spcBef>
                <a:spcPts val="0"/>
              </a:spcBef>
              <a:spcAft>
                <a:spcPts val="0"/>
              </a:spcAft>
              <a:buSzPts val="1300"/>
              <a:buChar char="●"/>
            </a:pPr>
            <a:r>
              <a:rPr lang="id"/>
              <a:t>Facebook : </a:t>
            </a:r>
            <a:r>
              <a:rPr lang="id" u="sng">
                <a:solidFill>
                  <a:schemeClr val="hlink"/>
                </a:solidFill>
                <a:hlinkClick r:id="rId4"/>
              </a:rPr>
              <a:t>fb.com/ProgrammerZamanNow</a:t>
            </a:r>
            <a:endParaRPr/>
          </a:p>
          <a:p>
            <a:pPr indent="-311150" lvl="0" marL="457200" rtl="0" algn="l">
              <a:spcBef>
                <a:spcPts val="0"/>
              </a:spcBef>
              <a:spcAft>
                <a:spcPts val="0"/>
              </a:spcAft>
              <a:buSzPts val="1300"/>
              <a:buChar char="●"/>
            </a:pPr>
            <a:r>
              <a:rPr lang="id"/>
              <a:t>Instagram : </a:t>
            </a:r>
            <a:r>
              <a:rPr lang="id" u="sng">
                <a:solidFill>
                  <a:schemeClr val="hlink"/>
                </a:solidFill>
                <a:hlinkClick r:id="rId5"/>
              </a:rPr>
              <a:t>instagram.com/programmerzamannow</a:t>
            </a:r>
            <a:endParaRPr/>
          </a:p>
          <a:p>
            <a:pPr indent="-311150" lvl="0" marL="457200" rtl="0" algn="l">
              <a:spcBef>
                <a:spcPts val="0"/>
              </a:spcBef>
              <a:spcAft>
                <a:spcPts val="0"/>
              </a:spcAft>
              <a:buSzPts val="1300"/>
              <a:buChar char="●"/>
            </a:pPr>
            <a:r>
              <a:rPr lang="id"/>
              <a:t>Youtube : </a:t>
            </a:r>
            <a:r>
              <a:rPr lang="id" u="sng">
                <a:solidFill>
                  <a:schemeClr val="hlink"/>
                </a:solidFill>
                <a:hlinkClick r:id="rId6"/>
              </a:rPr>
              <a:t>youtube.com/c/ProgrammerZamanNow</a:t>
            </a:r>
            <a:endParaRPr/>
          </a:p>
          <a:p>
            <a:pPr indent="-311150" lvl="0" marL="457200" rtl="0" algn="l">
              <a:spcBef>
                <a:spcPts val="0"/>
              </a:spcBef>
              <a:spcAft>
                <a:spcPts val="0"/>
              </a:spcAft>
              <a:buSzPts val="1300"/>
              <a:buChar char="●"/>
            </a:pPr>
            <a:r>
              <a:rPr lang="id"/>
              <a:t>Telegram Channel : </a:t>
            </a:r>
            <a:r>
              <a:rPr lang="id" u="sng">
                <a:solidFill>
                  <a:schemeClr val="hlink"/>
                </a:solidFill>
                <a:hlinkClick r:id="rId7"/>
              </a:rPr>
              <a:t>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Unit Test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Sum Function</a:t>
            </a:r>
            <a:endParaRPr/>
          </a:p>
        </p:txBody>
      </p:sp>
      <p:pic>
        <p:nvPicPr>
          <p:cNvPr id="340" name="Google Shape;340;p55"/>
          <p:cNvPicPr preferRelativeResize="0"/>
          <p:nvPr/>
        </p:nvPicPr>
        <p:blipFill>
          <a:blip r:embed="rId3">
            <a:alphaModFix/>
          </a:blip>
          <a:stretch>
            <a:fillRect/>
          </a:stretch>
        </p:blipFill>
        <p:spPr>
          <a:xfrm>
            <a:off x="152400" y="2006250"/>
            <a:ext cx="8121568"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Unit Test</a:t>
            </a:r>
            <a:endParaRPr/>
          </a:p>
        </p:txBody>
      </p:sp>
      <p:sp>
        <p:nvSpPr>
          <p:cNvPr id="346" name="Google Shape;346;p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sudah menyediakan function yang diregistrasikan secara global bernama test(), function tersebut digunakan untuk membuat unit test</a:t>
            </a:r>
            <a:endParaRPr/>
          </a:p>
          <a:p>
            <a:pPr indent="-311150" lvl="0" marL="457200" rtl="0" algn="l">
              <a:spcBef>
                <a:spcPts val="0"/>
              </a:spcBef>
              <a:spcAft>
                <a:spcPts val="0"/>
              </a:spcAft>
              <a:buSzPts val="1300"/>
              <a:buChar char="●"/>
            </a:pPr>
            <a:r>
              <a:rPr lang="id"/>
              <a:t>test() memiliki parameter nama unit test dan juga function yang berisi kode unit test nya</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Sum Function</a:t>
            </a:r>
            <a:endParaRPr/>
          </a:p>
        </p:txBody>
      </p:sp>
      <p:pic>
        <p:nvPicPr>
          <p:cNvPr id="352" name="Google Shape;352;p57"/>
          <p:cNvPicPr preferRelativeResize="0"/>
          <p:nvPr/>
        </p:nvPicPr>
        <p:blipFill>
          <a:blip r:embed="rId3">
            <a:alphaModFix/>
          </a:blip>
          <a:stretch>
            <a:fillRect/>
          </a:stretch>
        </p:blipFill>
        <p:spPr>
          <a:xfrm>
            <a:off x="152400" y="2006250"/>
            <a:ext cx="8795056" cy="298485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Hasil Test</a:t>
            </a:r>
            <a:endParaRPr/>
          </a:p>
        </p:txBody>
      </p:sp>
      <p:pic>
        <p:nvPicPr>
          <p:cNvPr id="358" name="Google Shape;358;p58"/>
          <p:cNvPicPr preferRelativeResize="0"/>
          <p:nvPr/>
        </p:nvPicPr>
        <p:blipFill>
          <a:blip r:embed="rId3">
            <a:alphaModFix/>
          </a:blip>
          <a:stretch>
            <a:fillRect/>
          </a:stretch>
        </p:blipFill>
        <p:spPr>
          <a:xfrm>
            <a:off x="152400" y="2006250"/>
            <a:ext cx="8839202" cy="285939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Babel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Kekurangan Jest</a:t>
            </a:r>
            <a:endParaRPr/>
          </a:p>
        </p:txBody>
      </p:sp>
      <p:sp>
        <p:nvSpPr>
          <p:cNvPr id="369" name="Google Shape;369;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Sejak awal belajar NodeJS, kita selalu menggunakan JavaScript Modules</a:t>
            </a:r>
            <a:endParaRPr/>
          </a:p>
          <a:p>
            <a:pPr indent="-311150" lvl="0" marL="457200" rtl="0" algn="l">
              <a:spcBef>
                <a:spcPts val="0"/>
              </a:spcBef>
              <a:spcAft>
                <a:spcPts val="0"/>
              </a:spcAft>
              <a:buSzPts val="1300"/>
              <a:buChar char="●"/>
            </a:pPr>
            <a:r>
              <a:rPr lang="id"/>
              <a:t>Sayangnya, Jest sampai dibuatnya materi ini, belum mendukung JavaScript Modules, masih menggunakan cara lama menggunakan CommonJS dengan memanfaatkan function require()</a:t>
            </a:r>
            <a:endParaRPr/>
          </a:p>
          <a:p>
            <a:pPr indent="-311150" lvl="0" marL="457200" rtl="0" algn="l">
              <a:spcBef>
                <a:spcPts val="0"/>
              </a:spcBef>
              <a:spcAft>
                <a:spcPts val="0"/>
              </a:spcAft>
              <a:buSzPts val="1300"/>
              <a:buChar char="●"/>
            </a:pPr>
            <a:r>
              <a:rPr lang="id"/>
              <a:t>Untungnya, ada library bernama Babel, yang bisa kita gunakan untuk membantu Jest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Jest Code Transformation</a:t>
            </a:r>
            <a:endParaRPr/>
          </a:p>
        </p:txBody>
      </p:sp>
      <p:sp>
        <p:nvSpPr>
          <p:cNvPr id="375" name="Google Shape;375;p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mendukung code transformation, yaitu fitur dimana kita bisa melakukan pengubahan kode program sebelum dijalankan oleh Jest</a:t>
            </a:r>
            <a:endParaRPr/>
          </a:p>
          <a:p>
            <a:pPr indent="-311150" lvl="0" marL="457200" rtl="0" algn="l">
              <a:spcBef>
                <a:spcPts val="0"/>
              </a:spcBef>
              <a:spcAft>
                <a:spcPts val="0"/>
              </a:spcAft>
              <a:buSzPts val="1300"/>
              <a:buChar char="●"/>
            </a:pPr>
            <a:r>
              <a:rPr lang="id"/>
              <a:t>Fitur ini yang dimanfaatkan untuk melakukan kompilasi ke kode JavaScript yang bisa dimengerti oleh Jest, memanfaatkan library Babel</a:t>
            </a:r>
            <a:endParaRPr/>
          </a:p>
          <a:p>
            <a:pPr indent="-311150" lvl="0" marL="457200" rtl="0" algn="l">
              <a:spcBef>
                <a:spcPts val="0"/>
              </a:spcBef>
              <a:spcAft>
                <a:spcPts val="0"/>
              </a:spcAft>
              <a:buSzPts val="1300"/>
              <a:buChar char="●"/>
            </a:pPr>
            <a:r>
              <a:rPr lang="id" u="sng">
                <a:solidFill>
                  <a:schemeClr val="hlink"/>
                </a:solidFill>
                <a:hlinkClick r:id="rId3"/>
              </a:rPr>
              <a:t>https://jestjs.io/docs/code-transformation</a:t>
            </a:r>
            <a:r>
              <a:rPr lang="id"/>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Babel</a:t>
            </a:r>
            <a:endParaRPr/>
          </a:p>
        </p:txBody>
      </p:sp>
      <p:sp>
        <p:nvSpPr>
          <p:cNvPr id="381" name="Google Shape;381;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Babel adalah JavaScript Compiler, yang digunakan untuk melakukan kompilasi kode JavaScript ke kode JavaScript yang berbeda versi, biasanya untuk ke versi yang lebih lama agar kompatibel dengan Browser versi lama</a:t>
            </a:r>
            <a:endParaRPr/>
          </a:p>
          <a:p>
            <a:pPr indent="-311150" lvl="0" marL="457200" rtl="0" algn="l">
              <a:spcBef>
                <a:spcPts val="0"/>
              </a:spcBef>
              <a:spcAft>
                <a:spcPts val="0"/>
              </a:spcAft>
              <a:buSzPts val="1300"/>
              <a:buChar char="●"/>
            </a:pPr>
            <a:r>
              <a:rPr lang="id"/>
              <a:t>Dengan Babel, kita bisa membuat kode program dengan fitur JavaScript terbaru, seperti Modules, tapi bisa di compile menjadi kode JavaScript lama sehingga compatible ketika dijalankan oleh teknologi lama atau yang belum mendukung fitur JavaScript baru</a:t>
            </a:r>
            <a:endParaRPr/>
          </a:p>
          <a:p>
            <a:pPr indent="-311150" lvl="0" marL="457200" rtl="0" algn="l">
              <a:spcBef>
                <a:spcPts val="0"/>
              </a:spcBef>
              <a:spcAft>
                <a:spcPts val="0"/>
              </a:spcAft>
              <a:buSzPts val="1300"/>
              <a:buChar char="●"/>
            </a:pPr>
            <a:r>
              <a:rPr lang="id" u="sng">
                <a:solidFill>
                  <a:schemeClr val="hlink"/>
                </a:solidFill>
                <a:hlinkClick r:id="rId3"/>
              </a:rPr>
              <a:t>https://babeljs.io/</a:t>
            </a:r>
            <a:r>
              <a:rPr lang="id"/>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Integrasi Babel dan Jest</a:t>
            </a:r>
            <a:endParaRPr/>
          </a:p>
        </p:txBody>
      </p:sp>
      <p:sp>
        <p:nvSpPr>
          <p:cNvPr id="387" name="Google Shape;387;p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terintegrasi dengan baik dengan Babel, sehingga Jest bisa secara otomatis melakukan kompilasi kode JavaScript unit test kita dengan Babel, dan menjalankan kode JavaScript dengan versi yang kompatibel dengan Jest</a:t>
            </a:r>
            <a:endParaRPr/>
          </a:p>
          <a:p>
            <a:pPr indent="-311150" lvl="0" marL="457200" rtl="0" algn="l">
              <a:spcBef>
                <a:spcPts val="0"/>
              </a:spcBef>
              <a:spcAft>
                <a:spcPts val="0"/>
              </a:spcAft>
              <a:buSzPts val="1300"/>
              <a:buChar char="●"/>
            </a:pPr>
            <a:r>
              <a:rPr lang="id" u="sng">
                <a:solidFill>
                  <a:schemeClr val="hlink"/>
                </a:solidFill>
                <a:hlinkClick r:id="rId3"/>
              </a:rPr>
              <a:t>https://babeljs.io/setup</a:t>
            </a:r>
            <a:r>
              <a:rPr lang="id"/>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83" name="Google Shape;183;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Mengikuti Kelas JavaScript Programmer Zaman Now</a:t>
            </a:r>
            <a:endParaRPr/>
          </a:p>
          <a:p>
            <a:pPr indent="-311150" lvl="0" marL="457200" rtl="0" algn="l">
              <a:spcBef>
                <a:spcPts val="0"/>
              </a:spcBef>
              <a:spcAft>
                <a:spcPts val="0"/>
              </a:spcAft>
              <a:buSzPts val="1300"/>
              <a:buChar char="●"/>
            </a:pPr>
            <a:r>
              <a:rPr lang="id"/>
              <a:t>NodeJS Dasar</a:t>
            </a:r>
            <a:endParaRPr/>
          </a:p>
          <a:p>
            <a:pPr indent="-311150" lvl="0" marL="457200" rtl="0" algn="l">
              <a:spcBef>
                <a:spcPts val="0"/>
              </a:spcBef>
              <a:spcAft>
                <a:spcPts val="0"/>
              </a:spcAft>
              <a:buSzPts val="1300"/>
              <a:buChar char="●"/>
            </a:pPr>
            <a:r>
              <a:rPr lang="id"/>
              <a:t>NodeJS Package Manager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Menjalankan Unit Test</a:t>
            </a:r>
            <a:endParaRPr/>
          </a:p>
        </p:txBody>
      </p:sp>
      <p:pic>
        <p:nvPicPr>
          <p:cNvPr id="393" name="Google Shape;393;p64"/>
          <p:cNvPicPr preferRelativeResize="0"/>
          <p:nvPr/>
        </p:nvPicPr>
        <p:blipFill>
          <a:blip r:embed="rId3">
            <a:alphaModFix/>
          </a:blip>
          <a:stretch>
            <a:fillRect/>
          </a:stretch>
        </p:blipFill>
        <p:spPr>
          <a:xfrm>
            <a:off x="152400" y="2006250"/>
            <a:ext cx="7984477" cy="29848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Jest Configuration</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Jest Configuration</a:t>
            </a:r>
            <a:endParaRPr/>
          </a:p>
        </p:txBody>
      </p:sp>
      <p:sp>
        <p:nvSpPr>
          <p:cNvPr id="404" name="Google Shape;404;p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memiliki banyak konfigurasi, namun jika kita tidak ubah konfigurasinya, Jest sudah memiliki default konfigurasi</a:t>
            </a:r>
            <a:endParaRPr/>
          </a:p>
          <a:p>
            <a:pPr indent="-311150" lvl="0" marL="457200" rtl="0" algn="l">
              <a:spcBef>
                <a:spcPts val="0"/>
              </a:spcBef>
              <a:spcAft>
                <a:spcPts val="0"/>
              </a:spcAft>
              <a:buSzPts val="1300"/>
              <a:buChar char="●"/>
            </a:pPr>
            <a:r>
              <a:rPr lang="id"/>
              <a:t>Ada banyak sekali konfigurasi yang terdapat di Jest, kita akan bahas sambil berjalan, dan yang memang diperlukan saja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Konfigurasi Jest</a:t>
            </a:r>
            <a:endParaRPr/>
          </a:p>
        </p:txBody>
      </p:sp>
      <p:sp>
        <p:nvSpPr>
          <p:cNvPr id="410" name="Google Shape;410;p6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sendiri mendukung dua cara untuk menyimpan data konfigurasi</a:t>
            </a:r>
            <a:endParaRPr/>
          </a:p>
          <a:p>
            <a:pPr indent="-311150" lvl="0" marL="457200" rtl="0" algn="l">
              <a:spcBef>
                <a:spcPts val="0"/>
              </a:spcBef>
              <a:spcAft>
                <a:spcPts val="0"/>
              </a:spcAft>
              <a:buSzPts val="1300"/>
              <a:buChar char="●"/>
            </a:pPr>
            <a:r>
              <a:rPr lang="id"/>
              <a:t>Pertama, menyimpan di file package.json dengan key jest</a:t>
            </a:r>
            <a:endParaRPr/>
          </a:p>
          <a:p>
            <a:pPr indent="-311150" lvl="0" marL="457200" rtl="0" algn="l">
              <a:spcBef>
                <a:spcPts val="0"/>
              </a:spcBef>
              <a:spcAft>
                <a:spcPts val="0"/>
              </a:spcAft>
              <a:buSzPts val="1300"/>
              <a:buChar char="●"/>
            </a:pPr>
            <a:r>
              <a:rPr lang="id"/>
              <a:t>Kedua dengan menyimpan sebagai file JavaScript di file jest.config.js/ts/mjs, atau membuatnya secara otomatis dengan perintah :</a:t>
            </a:r>
            <a:br>
              <a:rPr lang="id"/>
            </a:br>
            <a:r>
              <a:rPr lang="id"/>
              <a:t>jest --init</a:t>
            </a:r>
            <a:endParaRPr/>
          </a:p>
          <a:p>
            <a:pPr indent="-311150" lvl="0" marL="457200" rtl="0" algn="l">
              <a:spcBef>
                <a:spcPts val="0"/>
              </a:spcBef>
              <a:spcAft>
                <a:spcPts val="0"/>
              </a:spcAft>
              <a:buSzPts val="1300"/>
              <a:buChar char="●"/>
            </a:pPr>
            <a:r>
              <a:rPr lang="id"/>
              <a:t>Jika menggungkan konfigurasi menggunakan file jest.config.js/ts/mjs, jangan lupa untuk memindahkan konfigurasi Jest di package.json</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Pengaturan Konfigurasi</a:t>
            </a:r>
            <a:endParaRPr/>
          </a:p>
        </p:txBody>
      </p:sp>
      <p:sp>
        <p:nvSpPr>
          <p:cNvPr id="416" name="Google Shape;416;p6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Konfigurasi di Jest sangat sederhana, cukup gunakan key-value</a:t>
            </a:r>
            <a:endParaRPr/>
          </a:p>
          <a:p>
            <a:pPr indent="-311150" lvl="0" marL="457200" rtl="0" algn="l">
              <a:spcBef>
                <a:spcPts val="0"/>
              </a:spcBef>
              <a:spcAft>
                <a:spcPts val="0"/>
              </a:spcAft>
              <a:buSzPts val="1300"/>
              <a:buChar char="●"/>
            </a:pPr>
            <a:r>
              <a:rPr lang="id"/>
              <a:t>Dimana kita bisa melihat semua konfigurasi key yang tersedia dan kegunaannya di halaman </a:t>
            </a:r>
            <a:r>
              <a:rPr lang="id" u="sng">
                <a:solidFill>
                  <a:schemeClr val="accent5"/>
                </a:solidFill>
                <a:hlinkClick r:id="rId3">
                  <a:extLst>
                    <a:ext uri="{A12FA001-AC4F-418D-AE19-62706E023703}">
                      <ahyp:hlinkClr val="tx"/>
                    </a:ext>
                  </a:extLst>
                </a:hlinkClick>
              </a:rPr>
              <a:t>https://jestjs.io/docs/configuration</a:t>
            </a:r>
            <a:r>
              <a:rPr lang="id"/>
              <a:t>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Jest Command Line Interface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Jest Command Line Interface</a:t>
            </a:r>
            <a:endParaRPr/>
          </a:p>
        </p:txBody>
      </p:sp>
      <p:sp>
        <p:nvSpPr>
          <p:cNvPr id="427" name="Google Shape;427;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yang sudah dibahas sebelumnya, saat kita menginstall dependency Jest ke project kita, terdapat file jest di folder node_modules/.bin </a:t>
            </a:r>
            <a:endParaRPr/>
          </a:p>
          <a:p>
            <a:pPr indent="-311150" lvl="0" marL="457200" rtl="0" algn="l">
              <a:spcBef>
                <a:spcPts val="0"/>
              </a:spcBef>
              <a:spcAft>
                <a:spcPts val="0"/>
              </a:spcAft>
              <a:buSzPts val="1300"/>
              <a:buChar char="●"/>
            </a:pPr>
            <a:r>
              <a:rPr lang="id"/>
              <a:t>Dan untuk menjalankan unit test, kita bisa gunakan program jest</a:t>
            </a:r>
            <a:endParaRPr/>
          </a:p>
          <a:p>
            <a:pPr indent="-311150" lvl="0" marL="457200" rtl="0" algn="l">
              <a:spcBef>
                <a:spcPts val="0"/>
              </a:spcBef>
              <a:spcAft>
                <a:spcPts val="0"/>
              </a:spcAft>
              <a:buSzPts val="1300"/>
              <a:buChar char="●"/>
            </a:pPr>
            <a:r>
              <a:rPr lang="id"/>
              <a:t>Jest sendiri sebenarnya banyak sekali perintah tambahannya, dan kadang kita perlu memanfaatkannya, jadi tidak hanya mengetikkan perintah jest saja</a:t>
            </a:r>
            <a:endParaRPr/>
          </a:p>
          <a:p>
            <a:pPr indent="-311150" lvl="0" marL="457200" rtl="0" algn="l">
              <a:spcBef>
                <a:spcPts val="0"/>
              </a:spcBef>
              <a:spcAft>
                <a:spcPts val="0"/>
              </a:spcAft>
              <a:buSzPts val="1300"/>
              <a:buChar char="●"/>
            </a:pPr>
            <a:r>
              <a:rPr lang="id"/>
              <a:t>Untuk melihat detail perintah apa saja yang bisa kita gunakan, silahkan gunakan perintah :</a:t>
            </a:r>
            <a:br>
              <a:rPr lang="id"/>
            </a:br>
            <a:r>
              <a:rPr lang="id"/>
              <a:t>jest --help</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Run Test by Path</a:t>
            </a:r>
            <a:endParaRPr/>
          </a:p>
        </p:txBody>
      </p:sp>
      <p:pic>
        <p:nvPicPr>
          <p:cNvPr id="433" name="Google Shape;433;p71"/>
          <p:cNvPicPr preferRelativeResize="0"/>
          <p:nvPr/>
        </p:nvPicPr>
        <p:blipFill>
          <a:blip r:embed="rId3">
            <a:alphaModFix/>
          </a:blip>
          <a:stretch>
            <a:fillRect/>
          </a:stretch>
        </p:blipFill>
        <p:spPr>
          <a:xfrm>
            <a:off x="152400" y="2006250"/>
            <a:ext cx="8560325"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Matchers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Matchers</a:t>
            </a:r>
            <a:endParaRPr/>
          </a:p>
        </p:txBody>
      </p:sp>
      <p:sp>
        <p:nvSpPr>
          <p:cNvPr id="444" name="Google Shape;444;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unit test, hal yang dilakukan adalah kita biasanya memiliki ekspektasi</a:t>
            </a:r>
            <a:endParaRPr/>
          </a:p>
          <a:p>
            <a:pPr indent="-311150" lvl="0" marL="457200" rtl="0" algn="l">
              <a:spcBef>
                <a:spcPts val="0"/>
              </a:spcBef>
              <a:spcAft>
                <a:spcPts val="0"/>
              </a:spcAft>
              <a:buSzPts val="1300"/>
              <a:buChar char="●"/>
            </a:pPr>
            <a:r>
              <a:rPr lang="id"/>
              <a:t>Contoh pada kode sum() sebelumnya, ketika kita panggil function sum() dengan parameter 1 dan 2, ekspektasi kita adalah hasil return dari function sum() tersebut adalah 3</a:t>
            </a:r>
            <a:endParaRPr/>
          </a:p>
          <a:p>
            <a:pPr indent="-311150" lvl="0" marL="457200" rtl="0" algn="l">
              <a:spcBef>
                <a:spcPts val="0"/>
              </a:spcBef>
              <a:spcAft>
                <a:spcPts val="0"/>
              </a:spcAft>
              <a:buSzPts val="1300"/>
              <a:buChar char="●"/>
            </a:pPr>
            <a:r>
              <a:rPr lang="id"/>
              <a:t>Di Jest, hal ini dinamakan Matchers</a:t>
            </a:r>
            <a:endParaRPr/>
          </a:p>
          <a:p>
            <a:pPr indent="-311150" lvl="0" marL="457200" rtl="0" algn="l">
              <a:spcBef>
                <a:spcPts val="0"/>
              </a:spcBef>
              <a:spcAft>
                <a:spcPts val="0"/>
              </a:spcAft>
              <a:buSzPts val="1300"/>
              <a:buChar char="●"/>
            </a:pPr>
            <a:r>
              <a:rPr lang="id" u="sng">
                <a:solidFill>
                  <a:schemeClr val="hlink"/>
                </a:solidFill>
                <a:hlinkClick r:id="rId3"/>
              </a:rPr>
              <a:t>https://jestjs.io/docs/using-matchers</a:t>
            </a:r>
            <a:r>
              <a:rPr lang="id"/>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89" name="Google Shape;189;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Testing</a:t>
            </a:r>
            <a:endParaRPr/>
          </a:p>
          <a:p>
            <a:pPr indent="-311150" lvl="0" marL="457200" rtl="0" algn="l">
              <a:spcBef>
                <a:spcPts val="0"/>
              </a:spcBef>
              <a:spcAft>
                <a:spcPts val="0"/>
              </a:spcAft>
              <a:buSzPts val="1300"/>
              <a:buChar char="●"/>
            </a:pPr>
            <a:r>
              <a:rPr lang="id"/>
              <a:t>Berkenalan dengan Jest Library</a:t>
            </a:r>
            <a:endParaRPr/>
          </a:p>
          <a:p>
            <a:pPr indent="-311150" lvl="0" marL="457200" rtl="0" algn="l">
              <a:spcBef>
                <a:spcPts val="0"/>
              </a:spcBef>
              <a:spcAft>
                <a:spcPts val="0"/>
              </a:spcAft>
              <a:buSzPts val="1300"/>
              <a:buChar char="●"/>
            </a:pPr>
            <a:r>
              <a:rPr lang="id"/>
              <a:t>Membuat Unit Test</a:t>
            </a:r>
            <a:endParaRPr/>
          </a:p>
          <a:p>
            <a:pPr indent="-311150" lvl="0" marL="457200" rtl="0" algn="l">
              <a:spcBef>
                <a:spcPts val="0"/>
              </a:spcBef>
              <a:spcAft>
                <a:spcPts val="0"/>
              </a:spcAft>
              <a:buSzPts val="1300"/>
              <a:buChar char="●"/>
            </a:pPr>
            <a:r>
              <a:rPr lang="id"/>
              <a:t>Matchers</a:t>
            </a:r>
            <a:endParaRPr/>
          </a:p>
          <a:p>
            <a:pPr indent="-311150" lvl="0" marL="457200" rtl="0" algn="l">
              <a:spcBef>
                <a:spcPts val="0"/>
              </a:spcBef>
              <a:spcAft>
                <a:spcPts val="0"/>
              </a:spcAft>
              <a:buSzPts val="1300"/>
              <a:buChar char="●"/>
            </a:pPr>
            <a:r>
              <a:rPr lang="id"/>
              <a:t>Mock</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Expect Function</a:t>
            </a:r>
            <a:endParaRPr/>
          </a:p>
        </p:txBody>
      </p:sp>
      <p:sp>
        <p:nvSpPr>
          <p:cNvPr id="450" name="Google Shape;450;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Matchers di Jest direpresentasikan dalam sebuah function bernama expect(value)</a:t>
            </a:r>
            <a:endParaRPr/>
          </a:p>
          <a:p>
            <a:pPr indent="-311150" lvl="0" marL="457200" rtl="0" algn="l">
              <a:spcBef>
                <a:spcPts val="0"/>
              </a:spcBef>
              <a:spcAft>
                <a:spcPts val="0"/>
              </a:spcAft>
              <a:buSzPts val="1300"/>
              <a:buChar char="●"/>
            </a:pPr>
            <a:r>
              <a:rPr lang="id"/>
              <a:t>Function expect() mengembalikan object Matchers, yang bisa kita gunakan untuk mengetest value yang kita expect()</a:t>
            </a:r>
            <a:endParaRPr/>
          </a:p>
          <a:p>
            <a:pPr indent="-311150" lvl="0" marL="457200" rtl="0" algn="l">
              <a:spcBef>
                <a:spcPts val="0"/>
              </a:spcBef>
              <a:spcAft>
                <a:spcPts val="0"/>
              </a:spcAft>
              <a:buSzPts val="1300"/>
              <a:buChar char="●"/>
            </a:pPr>
            <a:r>
              <a:rPr lang="id"/>
              <a:t>Ada banyak sekali function untuk melakukan test di Matchers, kita bisa baca detail nya di halaman dokumentasi API untuk function expect()</a:t>
            </a:r>
            <a:endParaRPr/>
          </a:p>
          <a:p>
            <a:pPr indent="-311150" lvl="0" marL="457200" rtl="0" algn="l">
              <a:spcBef>
                <a:spcPts val="0"/>
              </a:spcBef>
              <a:spcAft>
                <a:spcPts val="0"/>
              </a:spcAft>
              <a:buSzPts val="1300"/>
              <a:buChar char="●"/>
            </a:pPr>
            <a:r>
              <a:rPr lang="id" u="sng">
                <a:solidFill>
                  <a:schemeClr val="hlink"/>
                </a:solidFill>
                <a:hlinkClick r:id="rId3"/>
              </a:rPr>
              <a:t>https://jestjs.io/docs/expect</a:t>
            </a:r>
            <a:r>
              <a:rPr lang="id"/>
              <a: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7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a:t>
            </a:r>
            <a:r>
              <a:rPr lang="id"/>
              <a:t>Matchers</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Matchers</a:t>
            </a:r>
            <a:endParaRPr/>
          </a:p>
        </p:txBody>
      </p:sp>
      <p:sp>
        <p:nvSpPr>
          <p:cNvPr id="461" name="Google Shape;461;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Matchers yang biasa digunakan ketika membuat unit test adalah equals matchers</a:t>
            </a:r>
            <a:endParaRPr/>
          </a:p>
          <a:p>
            <a:pPr indent="-311150" lvl="0" marL="457200" rtl="0" algn="l">
              <a:spcBef>
                <a:spcPts val="0"/>
              </a:spcBef>
              <a:spcAft>
                <a:spcPts val="0"/>
              </a:spcAft>
              <a:buSzPts val="1300"/>
              <a:buChar char="●"/>
            </a:pPr>
            <a:r>
              <a:rPr lang="id"/>
              <a:t>Ini digunakan untuk memastikan bahwa data sesuai atau sama dengan ekspektasi kita</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Equals Matchers Functions</a:t>
            </a:r>
            <a:endParaRPr/>
          </a:p>
        </p:txBody>
      </p:sp>
      <p:graphicFrame>
        <p:nvGraphicFramePr>
          <p:cNvPr id="467" name="Google Shape;467;p77"/>
          <p:cNvGraphicFramePr/>
          <p:nvPr/>
        </p:nvGraphicFramePr>
        <p:xfrm>
          <a:off x="952500" y="2190750"/>
          <a:ext cx="3000000" cy="3000000"/>
        </p:xfrm>
        <a:graphic>
          <a:graphicData uri="http://schemas.openxmlformats.org/drawingml/2006/table">
            <a:tbl>
              <a:tblPr>
                <a:noFill/>
                <a:tableStyleId>{999504B1-3777-4387-A308-853982FBE38E}</a:tableStyleId>
              </a:tblPr>
              <a:tblGrid>
                <a:gridCol w="3072925"/>
                <a:gridCol w="41660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expect(value).toBe(expected)</a:t>
                      </a:r>
                      <a:endParaRPr/>
                    </a:p>
                  </a:txBody>
                  <a:tcPr marT="91425" marB="91425" marR="91425" marL="91425"/>
                </a:tc>
                <a:tc>
                  <a:txBody>
                    <a:bodyPr/>
                    <a:lstStyle/>
                    <a:p>
                      <a:pPr indent="0" lvl="0" marL="0" rtl="0" algn="l">
                        <a:spcBef>
                          <a:spcPts val="0"/>
                        </a:spcBef>
                        <a:spcAft>
                          <a:spcPts val="0"/>
                        </a:spcAft>
                        <a:buNone/>
                      </a:pPr>
                      <a:r>
                        <a:rPr lang="id"/>
                        <a:t>Value sama dengan expected, biasanya digunakan untuk value bukan object</a:t>
                      </a:r>
                      <a:endParaRPr/>
                    </a:p>
                  </a:txBody>
                  <a:tcPr marT="91425" marB="91425" marR="91425" marL="91425"/>
                </a:tc>
              </a:tr>
              <a:tr h="381000">
                <a:tc>
                  <a:txBody>
                    <a:bodyPr/>
                    <a:lstStyle/>
                    <a:p>
                      <a:pPr indent="0" lvl="0" marL="0" rtl="0" algn="l">
                        <a:spcBef>
                          <a:spcPts val="0"/>
                        </a:spcBef>
                        <a:spcAft>
                          <a:spcPts val="0"/>
                        </a:spcAft>
                        <a:buNone/>
                      </a:pPr>
                      <a:r>
                        <a:rPr lang="id"/>
                        <a:t>expect(value).toEqual(expected)</a:t>
                      </a:r>
                      <a:endParaRPr/>
                    </a:p>
                  </a:txBody>
                  <a:tcPr marT="91425" marB="91425" marR="91425" marL="91425"/>
                </a:tc>
                <a:tc>
                  <a:txBody>
                    <a:bodyPr/>
                    <a:lstStyle/>
                    <a:p>
                      <a:pPr indent="0" lvl="0" marL="0" rtl="0" algn="l">
                        <a:spcBef>
                          <a:spcPts val="0"/>
                        </a:spcBef>
                        <a:spcAft>
                          <a:spcPts val="0"/>
                        </a:spcAft>
                        <a:buNone/>
                      </a:pPr>
                      <a:r>
                        <a:rPr lang="id"/>
                        <a:t>Value sama dengan expected, dimana membandingkan semua properties secara recursive, atau dikenal dengan deep equality</a:t>
                      </a:r>
                      <a:endParaRPr/>
                    </a:p>
                  </a:txBody>
                  <a:tcPr marT="91425" marB="91425" marR="91425" marL="91425"/>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Equals Matchers</a:t>
            </a:r>
            <a:endParaRPr/>
          </a:p>
        </p:txBody>
      </p:sp>
      <p:pic>
        <p:nvPicPr>
          <p:cNvPr id="473" name="Google Shape;473;p78"/>
          <p:cNvPicPr preferRelativeResize="0"/>
          <p:nvPr/>
        </p:nvPicPr>
        <p:blipFill>
          <a:blip r:embed="rId3">
            <a:alphaModFix/>
          </a:blip>
          <a:stretch>
            <a:fillRect/>
          </a:stretch>
        </p:blipFill>
        <p:spPr>
          <a:xfrm>
            <a:off x="152400" y="2006250"/>
            <a:ext cx="6407478"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Truthiness</a:t>
            </a:r>
            <a:r>
              <a:rPr lang="id"/>
              <a:t> Matchers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Truthiness</a:t>
            </a:r>
            <a:r>
              <a:rPr lang="id"/>
              <a:t> Matchers</a:t>
            </a:r>
            <a:endParaRPr/>
          </a:p>
        </p:txBody>
      </p:sp>
      <p:sp>
        <p:nvSpPr>
          <p:cNvPr id="484" name="Google Shape;484;p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unit test, kadang kita ingin membedakan antara undefined, null dan false. </a:t>
            </a:r>
            <a:endParaRPr/>
          </a:p>
          <a:p>
            <a:pPr indent="-311150" lvl="0" marL="457200" rtl="0" algn="l">
              <a:spcBef>
                <a:spcPts val="0"/>
              </a:spcBef>
              <a:spcAft>
                <a:spcPts val="0"/>
              </a:spcAft>
              <a:buSzPts val="1300"/>
              <a:buChar char="●"/>
            </a:pPr>
            <a:r>
              <a:rPr lang="id"/>
              <a:t>Dan kadang kita ingin melakukan ekspektasi nilai tersebut</a:t>
            </a:r>
            <a:endParaRPr/>
          </a:p>
          <a:p>
            <a:pPr indent="-311150" lvl="0" marL="457200" rtl="0" algn="l">
              <a:spcBef>
                <a:spcPts val="0"/>
              </a:spcBef>
              <a:spcAft>
                <a:spcPts val="0"/>
              </a:spcAft>
              <a:buSzPts val="1300"/>
              <a:buChar char="●"/>
            </a:pPr>
            <a:r>
              <a:rPr lang="id"/>
              <a:t>Jest memiliki matchers untuk melakukan hal tersebut juga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Truthiness Matchers Functions</a:t>
            </a:r>
            <a:endParaRPr/>
          </a:p>
        </p:txBody>
      </p:sp>
      <p:graphicFrame>
        <p:nvGraphicFramePr>
          <p:cNvPr id="490" name="Google Shape;490;p81"/>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7600"/>
                <a:gridCol w="4481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expect(value).toBeNull()</a:t>
                      </a:r>
                      <a:endParaRPr/>
                    </a:p>
                  </a:txBody>
                  <a:tcPr marT="91425" marB="91425" marR="91425" marL="91425"/>
                </a:tc>
                <a:tc>
                  <a:txBody>
                    <a:bodyPr/>
                    <a:lstStyle/>
                    <a:p>
                      <a:pPr indent="0" lvl="0" marL="0" rtl="0" algn="l">
                        <a:spcBef>
                          <a:spcPts val="0"/>
                        </a:spcBef>
                        <a:spcAft>
                          <a:spcPts val="0"/>
                        </a:spcAft>
                        <a:buNone/>
                      </a:pPr>
                      <a:r>
                        <a:rPr lang="id"/>
                        <a:t>Memastikan value adalah null</a:t>
                      </a:r>
                      <a:endParaRPr/>
                    </a:p>
                  </a:txBody>
                  <a:tcPr marT="91425" marB="91425" marR="91425" marL="91425"/>
                </a:tc>
              </a:tr>
              <a:tr h="381000">
                <a:tc>
                  <a:txBody>
                    <a:bodyPr/>
                    <a:lstStyle/>
                    <a:p>
                      <a:pPr indent="0" lvl="0" marL="0" rtl="0" algn="l">
                        <a:spcBef>
                          <a:spcPts val="0"/>
                        </a:spcBef>
                        <a:spcAft>
                          <a:spcPts val="0"/>
                        </a:spcAft>
                        <a:buNone/>
                      </a:pPr>
                      <a:r>
                        <a:rPr lang="id"/>
                        <a:t>expect(value).toBeUndefined()</a:t>
                      </a:r>
                      <a:endParaRPr/>
                    </a:p>
                  </a:txBody>
                  <a:tcPr marT="91425" marB="91425" marR="91425" marL="91425"/>
                </a:tc>
                <a:tc>
                  <a:txBody>
                    <a:bodyPr/>
                    <a:lstStyle/>
                    <a:p>
                      <a:pPr indent="0" lvl="0" marL="0" rtl="0" algn="l">
                        <a:spcBef>
                          <a:spcPts val="0"/>
                        </a:spcBef>
                        <a:spcAft>
                          <a:spcPts val="0"/>
                        </a:spcAft>
                        <a:buNone/>
                      </a:pPr>
                      <a:r>
                        <a:rPr lang="id"/>
                        <a:t>Memastikan value adalah undefined</a:t>
                      </a:r>
                      <a:endParaRPr/>
                    </a:p>
                  </a:txBody>
                  <a:tcPr marT="91425" marB="91425" marR="91425" marL="91425"/>
                </a:tc>
              </a:tr>
              <a:tr h="381000">
                <a:tc>
                  <a:txBody>
                    <a:bodyPr/>
                    <a:lstStyle/>
                    <a:p>
                      <a:pPr indent="0" lvl="0" marL="0" rtl="0" algn="l">
                        <a:spcBef>
                          <a:spcPts val="0"/>
                        </a:spcBef>
                        <a:spcAft>
                          <a:spcPts val="0"/>
                        </a:spcAft>
                        <a:buNone/>
                      </a:pPr>
                      <a:r>
                        <a:rPr lang="id"/>
                        <a:t>expect(value).toBeDefined()</a:t>
                      </a:r>
                      <a:endParaRPr/>
                    </a:p>
                  </a:txBody>
                  <a:tcPr marT="91425" marB="91425" marR="91425" marL="91425"/>
                </a:tc>
                <a:tc>
                  <a:txBody>
                    <a:bodyPr/>
                    <a:lstStyle/>
                    <a:p>
                      <a:pPr indent="0" lvl="0" marL="0" rtl="0" algn="l">
                        <a:spcBef>
                          <a:spcPts val="0"/>
                        </a:spcBef>
                        <a:spcAft>
                          <a:spcPts val="0"/>
                        </a:spcAft>
                        <a:buNone/>
                      </a:pPr>
                      <a:r>
                        <a:rPr lang="id"/>
                        <a:t>Kebalikan dari toBeUndefined()</a:t>
                      </a:r>
                      <a:endParaRPr/>
                    </a:p>
                  </a:txBody>
                  <a:tcPr marT="91425" marB="91425" marR="91425" marL="91425"/>
                </a:tc>
              </a:tr>
              <a:tr h="381000">
                <a:tc>
                  <a:txBody>
                    <a:bodyPr/>
                    <a:lstStyle/>
                    <a:p>
                      <a:pPr indent="0" lvl="0" marL="0" rtl="0" algn="l">
                        <a:spcBef>
                          <a:spcPts val="0"/>
                        </a:spcBef>
                        <a:spcAft>
                          <a:spcPts val="0"/>
                        </a:spcAft>
                        <a:buNone/>
                      </a:pPr>
                      <a:r>
                        <a:rPr lang="id"/>
                        <a:t>expect(value).toBeTruthy()</a:t>
                      </a:r>
                      <a:endParaRPr/>
                    </a:p>
                  </a:txBody>
                  <a:tcPr marT="91425" marB="91425" marR="91425" marL="91425"/>
                </a:tc>
                <a:tc>
                  <a:txBody>
                    <a:bodyPr/>
                    <a:lstStyle/>
                    <a:p>
                      <a:pPr indent="0" lvl="0" marL="0" rtl="0" algn="l">
                        <a:spcBef>
                          <a:spcPts val="0"/>
                        </a:spcBef>
                        <a:spcAft>
                          <a:spcPts val="0"/>
                        </a:spcAft>
                        <a:buNone/>
                      </a:pPr>
                      <a:r>
                        <a:rPr lang="id"/>
                        <a:t>Memastikan value bernilai apapun, asal if statement </a:t>
                      </a:r>
                      <a:r>
                        <a:rPr lang="id"/>
                        <a:t>menganggap</a:t>
                      </a:r>
                      <a:r>
                        <a:rPr lang="id"/>
                        <a:t> true</a:t>
                      </a:r>
                      <a:endParaRPr/>
                    </a:p>
                  </a:txBody>
                  <a:tcPr marT="91425" marB="91425" marR="91425" marL="91425"/>
                </a:tc>
              </a:tr>
              <a:tr h="381000">
                <a:tc>
                  <a:txBody>
                    <a:bodyPr/>
                    <a:lstStyle/>
                    <a:p>
                      <a:pPr indent="0" lvl="0" marL="0" rtl="0" algn="l">
                        <a:spcBef>
                          <a:spcPts val="0"/>
                        </a:spcBef>
                        <a:spcAft>
                          <a:spcPts val="0"/>
                        </a:spcAft>
                        <a:buNone/>
                      </a:pPr>
                      <a:r>
                        <a:rPr lang="id"/>
                        <a:t>expect(value).toBeFalsy()</a:t>
                      </a:r>
                      <a:endParaRPr/>
                    </a:p>
                  </a:txBody>
                  <a:tcPr marT="91425" marB="91425" marR="91425" marL="91425"/>
                </a:tc>
                <a:tc>
                  <a:txBody>
                    <a:bodyPr/>
                    <a:lstStyle/>
                    <a:p>
                      <a:pPr indent="0" lvl="0" marL="0" rtl="0" algn="l">
                        <a:spcBef>
                          <a:spcPts val="0"/>
                        </a:spcBef>
                        <a:spcAft>
                          <a:spcPts val="0"/>
                        </a:spcAft>
                        <a:buNone/>
                      </a:pPr>
                      <a:r>
                        <a:rPr lang="id"/>
                        <a:t>Memastikan value bernilai apapun, asal if statement menganggap false</a:t>
                      </a:r>
                      <a:endParaRPr/>
                    </a:p>
                  </a:txBody>
                  <a:tcPr marT="91425" marB="91425" marR="91425" marL="91425"/>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Truthiness Matchers</a:t>
            </a:r>
            <a:endParaRPr/>
          </a:p>
        </p:txBody>
      </p:sp>
      <p:pic>
        <p:nvPicPr>
          <p:cNvPr id="496" name="Google Shape;496;p82"/>
          <p:cNvPicPr preferRelativeResize="0"/>
          <p:nvPr/>
        </p:nvPicPr>
        <p:blipFill>
          <a:blip r:embed="rId3">
            <a:alphaModFix/>
          </a:blip>
          <a:stretch>
            <a:fillRect/>
          </a:stretch>
        </p:blipFill>
        <p:spPr>
          <a:xfrm>
            <a:off x="152400" y="2006250"/>
            <a:ext cx="7059261" cy="29848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Numbers</a:t>
            </a:r>
            <a:r>
              <a:rPr lang="id"/>
              <a:t> Matchers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Software Testing</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Numbers</a:t>
            </a:r>
            <a:r>
              <a:rPr lang="id"/>
              <a:t> Matchers</a:t>
            </a:r>
            <a:endParaRPr/>
          </a:p>
        </p:txBody>
      </p:sp>
      <p:sp>
        <p:nvSpPr>
          <p:cNvPr id="507" name="Google Shape;507;p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juga memiliki matchers untuk digunakan untuk value berupa number</a:t>
            </a:r>
            <a:endParaRPr/>
          </a:p>
          <a:p>
            <a:pPr indent="-311150" lvl="0" marL="457200" rtl="0" algn="l">
              <a:spcBef>
                <a:spcPts val="0"/>
              </a:spcBef>
              <a:spcAft>
                <a:spcPts val="0"/>
              </a:spcAft>
              <a:buSzPts val="1300"/>
              <a:buChar char="●"/>
            </a:pPr>
            <a:r>
              <a:rPr lang="id"/>
              <a:t>Ketika value berupa number, kita juga bisa menggunakan toBe() dan toEqua(), untuk memastikan bahwa number bernilai sama dengan expected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Numbers </a:t>
            </a:r>
            <a:r>
              <a:rPr lang="id"/>
              <a:t>Matchers Functions</a:t>
            </a:r>
            <a:endParaRPr/>
          </a:p>
        </p:txBody>
      </p:sp>
      <p:graphicFrame>
        <p:nvGraphicFramePr>
          <p:cNvPr id="513" name="Google Shape;513;p85"/>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.toBeGreaterThan(n)</a:t>
                      </a:r>
                      <a:endParaRPr/>
                    </a:p>
                  </a:txBody>
                  <a:tcPr marT="91425" marB="91425" marR="91425" marL="91425"/>
                </a:tc>
                <a:tc>
                  <a:txBody>
                    <a:bodyPr/>
                    <a:lstStyle/>
                    <a:p>
                      <a:pPr indent="0" lvl="0" marL="0" rtl="0" algn="l">
                        <a:spcBef>
                          <a:spcPts val="0"/>
                        </a:spcBef>
                        <a:spcAft>
                          <a:spcPts val="0"/>
                        </a:spcAft>
                        <a:buNone/>
                      </a:pPr>
                      <a:r>
                        <a:rPr lang="id"/>
                        <a:t>Memastikan value lebih besar dari n</a:t>
                      </a:r>
                      <a:endParaRPr/>
                    </a:p>
                  </a:txBody>
                  <a:tcPr marT="91425" marB="91425" marR="91425" marL="91425"/>
                </a:tc>
              </a:tr>
              <a:tr h="381000">
                <a:tc>
                  <a:txBody>
                    <a:bodyPr/>
                    <a:lstStyle/>
                    <a:p>
                      <a:pPr indent="0" lvl="0" marL="0" rtl="0" algn="l">
                        <a:spcBef>
                          <a:spcPts val="0"/>
                        </a:spcBef>
                        <a:spcAft>
                          <a:spcPts val="0"/>
                        </a:spcAft>
                        <a:buNone/>
                      </a:pPr>
                      <a:r>
                        <a:rPr lang="id"/>
                        <a:t>.toBeGreaterThanOrEqual(n)</a:t>
                      </a:r>
                      <a:endParaRPr/>
                    </a:p>
                  </a:txBody>
                  <a:tcPr marT="91425" marB="91425" marR="91425" marL="91425"/>
                </a:tc>
                <a:tc>
                  <a:txBody>
                    <a:bodyPr/>
                    <a:lstStyle/>
                    <a:p>
                      <a:pPr indent="0" lvl="0" marL="0" rtl="0" algn="l">
                        <a:spcBef>
                          <a:spcPts val="0"/>
                        </a:spcBef>
                        <a:spcAft>
                          <a:spcPts val="0"/>
                        </a:spcAft>
                        <a:buNone/>
                      </a:pPr>
                      <a:r>
                        <a:rPr lang="id"/>
                        <a:t>Memastikan value lebih besar atau sama dengan n</a:t>
                      </a:r>
                      <a:endParaRPr/>
                    </a:p>
                  </a:txBody>
                  <a:tcPr marT="91425" marB="91425" marR="91425" marL="91425"/>
                </a:tc>
              </a:tr>
              <a:tr h="381000">
                <a:tc>
                  <a:txBody>
                    <a:bodyPr/>
                    <a:lstStyle/>
                    <a:p>
                      <a:pPr indent="0" lvl="0" marL="0" rtl="0" algn="l">
                        <a:spcBef>
                          <a:spcPts val="0"/>
                        </a:spcBef>
                        <a:spcAft>
                          <a:spcPts val="0"/>
                        </a:spcAft>
                        <a:buNone/>
                      </a:pPr>
                      <a:r>
                        <a:rPr lang="id"/>
                        <a:t>.toBeLessThan(n)</a:t>
                      </a:r>
                      <a:endParaRPr/>
                    </a:p>
                  </a:txBody>
                  <a:tcPr marT="91425" marB="91425" marR="91425" marL="91425"/>
                </a:tc>
                <a:tc>
                  <a:txBody>
                    <a:bodyPr/>
                    <a:lstStyle/>
                    <a:p>
                      <a:pPr indent="0" lvl="0" marL="0" rtl="0" algn="l">
                        <a:spcBef>
                          <a:spcPts val="0"/>
                        </a:spcBef>
                        <a:spcAft>
                          <a:spcPts val="0"/>
                        </a:spcAft>
                        <a:buNone/>
                      </a:pPr>
                      <a:r>
                        <a:rPr lang="id"/>
                        <a:t>Memastikan value lebih kecil dari n</a:t>
                      </a:r>
                      <a:endParaRPr/>
                    </a:p>
                  </a:txBody>
                  <a:tcPr marT="91425" marB="91425" marR="91425" marL="91425"/>
                </a:tc>
              </a:tr>
              <a:tr h="381000">
                <a:tc>
                  <a:txBody>
                    <a:bodyPr/>
                    <a:lstStyle/>
                    <a:p>
                      <a:pPr indent="0" lvl="0" marL="0" rtl="0" algn="l">
                        <a:spcBef>
                          <a:spcPts val="0"/>
                        </a:spcBef>
                        <a:spcAft>
                          <a:spcPts val="0"/>
                        </a:spcAft>
                        <a:buNone/>
                      </a:pPr>
                      <a:r>
                        <a:rPr lang="id"/>
                        <a:t>.toBeLessThanOrEqual(n)</a:t>
                      </a:r>
                      <a:endParaRPr/>
                    </a:p>
                  </a:txBody>
                  <a:tcPr marT="91425" marB="91425" marR="91425" marL="91425"/>
                </a:tc>
                <a:tc>
                  <a:txBody>
                    <a:bodyPr/>
                    <a:lstStyle/>
                    <a:p>
                      <a:pPr indent="0" lvl="0" marL="0" rtl="0" algn="l">
                        <a:spcBef>
                          <a:spcPts val="0"/>
                        </a:spcBef>
                        <a:spcAft>
                          <a:spcPts val="0"/>
                        </a:spcAft>
                        <a:buNone/>
                      </a:pPr>
                      <a:r>
                        <a:rPr lang="id"/>
                        <a:t>Memastikan value lebih kecil atau sama dengan n</a:t>
                      </a:r>
                      <a:endParaRPr/>
                    </a:p>
                  </a:txBody>
                  <a:tcPr marT="91425" marB="91425" marR="91425" marL="91425"/>
                </a:tc>
              </a:tr>
            </a:tbl>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Numbers Matchers</a:t>
            </a:r>
            <a:endParaRPr/>
          </a:p>
        </p:txBody>
      </p:sp>
      <p:pic>
        <p:nvPicPr>
          <p:cNvPr id="519" name="Google Shape;519;p86"/>
          <p:cNvPicPr preferRelativeResize="0"/>
          <p:nvPr/>
        </p:nvPicPr>
        <p:blipFill>
          <a:blip r:embed="rId3">
            <a:alphaModFix/>
          </a:blip>
          <a:stretch>
            <a:fillRect/>
          </a:stretch>
        </p:blipFill>
        <p:spPr>
          <a:xfrm>
            <a:off x="152400" y="2006250"/>
            <a:ext cx="7186126" cy="298484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Strings</a:t>
            </a:r>
            <a:r>
              <a:rPr lang="id"/>
              <a:t> Matchers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Strings</a:t>
            </a:r>
            <a:r>
              <a:rPr lang="id"/>
              <a:t> Matchers</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juga memiliki matchers function yang digunakan untuk value berupa String</a:t>
            </a:r>
            <a:endParaRPr/>
          </a:p>
          <a:p>
            <a:pPr indent="-311150" lvl="0" marL="457200" rtl="0" algn="l">
              <a:spcBef>
                <a:spcPts val="0"/>
              </a:spcBef>
              <a:spcAft>
                <a:spcPts val="0"/>
              </a:spcAft>
              <a:buSzPts val="1300"/>
              <a:buChar char="●"/>
            </a:pPr>
            <a:r>
              <a:rPr lang="id"/>
              <a:t>Jika kita ingin memastikan sebuah string sama, kita bisa gunakan toBe() atau toEqual()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Strings</a:t>
            </a:r>
            <a:r>
              <a:rPr lang="id"/>
              <a:t> Matchers Functions</a:t>
            </a:r>
            <a:endParaRPr/>
          </a:p>
        </p:txBody>
      </p:sp>
      <p:graphicFrame>
        <p:nvGraphicFramePr>
          <p:cNvPr id="536" name="Google Shape;536;p89"/>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.toMatch(regex)</a:t>
                      </a:r>
                      <a:endParaRPr/>
                    </a:p>
                  </a:txBody>
                  <a:tcPr marT="91425" marB="91425" marR="91425" marL="91425"/>
                </a:tc>
                <a:tc>
                  <a:txBody>
                    <a:bodyPr/>
                    <a:lstStyle/>
                    <a:p>
                      <a:pPr indent="0" lvl="0" marL="0" rtl="0" algn="l">
                        <a:spcBef>
                          <a:spcPts val="0"/>
                        </a:spcBef>
                        <a:spcAft>
                          <a:spcPts val="0"/>
                        </a:spcAft>
                        <a:buNone/>
                      </a:pPr>
                      <a:r>
                        <a:rPr lang="id"/>
                        <a:t>Memastikan value sesuai dengan regex</a:t>
                      </a:r>
                      <a:endParaRPr/>
                    </a:p>
                  </a:txBody>
                  <a:tcPr marT="91425" marB="91425" marR="91425" marL="91425"/>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Strings Matchers</a:t>
            </a:r>
            <a:endParaRPr/>
          </a:p>
        </p:txBody>
      </p:sp>
      <p:pic>
        <p:nvPicPr>
          <p:cNvPr id="542" name="Google Shape;542;p90"/>
          <p:cNvPicPr preferRelativeResize="0"/>
          <p:nvPr/>
        </p:nvPicPr>
        <p:blipFill>
          <a:blip r:embed="rId3">
            <a:alphaModFix/>
          </a:blip>
          <a:stretch>
            <a:fillRect/>
          </a:stretch>
        </p:blipFill>
        <p:spPr>
          <a:xfrm>
            <a:off x="152400" y="2006250"/>
            <a:ext cx="8819986" cy="298485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Arrays</a:t>
            </a:r>
            <a:r>
              <a:rPr lang="id"/>
              <a:t> Matchers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Arrays</a:t>
            </a:r>
            <a:r>
              <a:rPr lang="id"/>
              <a:t> Matchers</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Jest juga memiliki function yang bisa kita gunakan untuk mengecek data di dalam sebuah value array</a:t>
            </a:r>
            <a:endParaRPr/>
          </a:p>
          <a:p>
            <a:pPr indent="-311150" lvl="0" marL="457200" rtl="0" algn="l">
              <a:spcBef>
                <a:spcPts val="0"/>
              </a:spcBef>
              <a:spcAft>
                <a:spcPts val="0"/>
              </a:spcAft>
              <a:buSzPts val="1300"/>
              <a:buChar char="●"/>
            </a:pPr>
            <a:r>
              <a:rPr lang="id"/>
              <a:t>Jika ingin memastikan bahwa array sama, kita bisa menggunakan toEqual()</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Arrays</a:t>
            </a:r>
            <a:r>
              <a:rPr lang="id"/>
              <a:t> Matchers Functions</a:t>
            </a:r>
            <a:endParaRPr/>
          </a:p>
        </p:txBody>
      </p:sp>
      <p:graphicFrame>
        <p:nvGraphicFramePr>
          <p:cNvPr id="559" name="Google Shape;559;p93"/>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.toContain(item)</a:t>
                      </a:r>
                      <a:endParaRPr/>
                    </a:p>
                  </a:txBody>
                  <a:tcPr marT="91425" marB="91425" marR="91425" marL="91425"/>
                </a:tc>
                <a:tc>
                  <a:txBody>
                    <a:bodyPr/>
                    <a:lstStyle/>
                    <a:p>
                      <a:pPr indent="0" lvl="0" marL="0" rtl="0" algn="l">
                        <a:spcBef>
                          <a:spcPts val="0"/>
                        </a:spcBef>
                        <a:spcAft>
                          <a:spcPts val="0"/>
                        </a:spcAft>
                        <a:buNone/>
                      </a:pPr>
                      <a:r>
                        <a:rPr lang="id"/>
                        <a:t>Memastikan value array memiliki item, dimana pengecekan item menggunakan toBe()</a:t>
                      </a:r>
                      <a:endParaRPr/>
                    </a:p>
                  </a:txBody>
                  <a:tcPr marT="91425" marB="91425" marR="91425" marL="91425"/>
                </a:tc>
              </a:tr>
              <a:tr h="381000">
                <a:tc>
                  <a:txBody>
                    <a:bodyPr/>
                    <a:lstStyle/>
                    <a:p>
                      <a:pPr indent="0" lvl="0" marL="0" rtl="0" algn="l">
                        <a:spcBef>
                          <a:spcPts val="0"/>
                        </a:spcBef>
                        <a:spcAft>
                          <a:spcPts val="0"/>
                        </a:spcAft>
                        <a:buNone/>
                      </a:pPr>
                      <a:r>
                        <a:rPr lang="id"/>
                        <a:t>.toContainEqual(item)</a:t>
                      </a:r>
                      <a:endParaRPr/>
                    </a:p>
                  </a:txBody>
                  <a:tcPr marT="91425" marB="91425" marR="91425" marL="91425"/>
                </a:tc>
                <a:tc>
                  <a:txBody>
                    <a:bodyPr/>
                    <a:lstStyle/>
                    <a:p>
                      <a:pPr indent="0" lvl="0" marL="0" rtl="0" algn="l">
                        <a:spcBef>
                          <a:spcPts val="0"/>
                        </a:spcBef>
                        <a:spcAft>
                          <a:spcPts val="0"/>
                        </a:spcAft>
                        <a:buNone/>
                      </a:pPr>
                      <a:r>
                        <a:rPr lang="id"/>
                        <a:t>Memastikan value array memiliki item, dimana pengecekan item menggunakan toEqual()</a:t>
                      </a:r>
                      <a:endParaRPr/>
                    </a:p>
                  </a:txBody>
                  <a:tcPr marT="91425" marB="91425" marR="91425" marL="91425"/>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Software Testing</a:t>
            </a:r>
            <a:endParaRPr/>
          </a:p>
        </p:txBody>
      </p:sp>
      <p:sp>
        <p:nvSpPr>
          <p:cNvPr id="200" name="Google Shape;200;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Software testing adalah salah satu disiplin ilmu dalam software engineering</a:t>
            </a:r>
            <a:endParaRPr/>
          </a:p>
          <a:p>
            <a:pPr indent="-311150" lvl="0" marL="457200" rtl="0" algn="l">
              <a:spcBef>
                <a:spcPts val="0"/>
              </a:spcBef>
              <a:spcAft>
                <a:spcPts val="0"/>
              </a:spcAft>
              <a:buSzPts val="1300"/>
              <a:buChar char="●"/>
            </a:pPr>
            <a:r>
              <a:rPr lang="id"/>
              <a:t>Tujuan utama dari software testing adalah memastikan kualitas kode dan aplikasi kita baik</a:t>
            </a:r>
            <a:endParaRPr/>
          </a:p>
          <a:p>
            <a:pPr indent="-311150" lvl="0" marL="457200" rtl="0" algn="l">
              <a:spcBef>
                <a:spcPts val="0"/>
              </a:spcBef>
              <a:spcAft>
                <a:spcPts val="0"/>
              </a:spcAft>
              <a:buSzPts val="1300"/>
              <a:buChar char="●"/>
            </a:pPr>
            <a:r>
              <a:rPr lang="id"/>
              <a:t>Ilmu untuk software testing sendiri sangatlah luas, pada materi ini kita hanya akan fokus ke unit testing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Arrays Matchers</a:t>
            </a:r>
            <a:endParaRPr/>
          </a:p>
        </p:txBody>
      </p:sp>
      <p:pic>
        <p:nvPicPr>
          <p:cNvPr id="565" name="Google Shape;565;p94"/>
          <p:cNvPicPr preferRelativeResize="0"/>
          <p:nvPr/>
        </p:nvPicPr>
        <p:blipFill>
          <a:blip r:embed="rId3">
            <a:alphaModFix/>
          </a:blip>
          <a:stretch>
            <a:fillRect/>
          </a:stretch>
        </p:blipFill>
        <p:spPr>
          <a:xfrm>
            <a:off x="152400" y="2006250"/>
            <a:ext cx="8128954"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Exceptions</a:t>
            </a:r>
            <a:r>
              <a:rPr lang="id"/>
              <a:t> Matchers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Exceptions</a:t>
            </a:r>
            <a:r>
              <a:rPr lang="id"/>
              <a:t> Matchers</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kode program, kadang kita sering membuat exception</a:t>
            </a:r>
            <a:endParaRPr/>
          </a:p>
          <a:p>
            <a:pPr indent="-311150" lvl="0" marL="457200" rtl="0" algn="l">
              <a:spcBef>
                <a:spcPts val="0"/>
              </a:spcBef>
              <a:spcAft>
                <a:spcPts val="0"/>
              </a:spcAft>
              <a:buSzPts val="1300"/>
              <a:buChar char="●"/>
            </a:pPr>
            <a:r>
              <a:rPr lang="id"/>
              <a:t>Dalam unit test pun, kadang kita berharap sebuah exception terjadi</a:t>
            </a:r>
            <a:endParaRPr/>
          </a:p>
          <a:p>
            <a:pPr indent="-311150" lvl="0" marL="457200" rtl="0" algn="l">
              <a:spcBef>
                <a:spcPts val="0"/>
              </a:spcBef>
              <a:spcAft>
                <a:spcPts val="0"/>
              </a:spcAft>
              <a:buSzPts val="1300"/>
              <a:buChar char="●"/>
            </a:pPr>
            <a:r>
              <a:rPr lang="id"/>
              <a:t>Jest juga memiliki matchers untuk melakukan pengecekan exception</a:t>
            </a:r>
            <a:endParaRPr/>
          </a:p>
          <a:p>
            <a:pPr indent="-311150" lvl="0" marL="457200" rtl="0" algn="l">
              <a:spcBef>
                <a:spcPts val="0"/>
              </a:spcBef>
              <a:spcAft>
                <a:spcPts val="0"/>
              </a:spcAft>
              <a:buSzPts val="1300"/>
              <a:buChar char="●"/>
            </a:pPr>
            <a:r>
              <a:rPr lang="id"/>
              <a:t>Khusus untuk jenis matchers exception, kita perlu menggunakan closure function di value expect() nya, hal ini untuk memastikan exception ditangkap oleh matchers, jika tidak menggunakan closure function, maka exception akan terlanjur terjadi sebelum kita memanggil expect() function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Exceptions</a:t>
            </a:r>
            <a:r>
              <a:rPr lang="id"/>
              <a:t> Matchers Functions</a:t>
            </a:r>
            <a:endParaRPr/>
          </a:p>
        </p:txBody>
      </p:sp>
      <p:graphicFrame>
        <p:nvGraphicFramePr>
          <p:cNvPr id="582" name="Google Shape;582;p97"/>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.toThrow()</a:t>
                      </a:r>
                      <a:endParaRPr/>
                    </a:p>
                  </a:txBody>
                  <a:tcPr marT="91425" marB="91425" marR="91425" marL="91425"/>
                </a:tc>
                <a:tc>
                  <a:txBody>
                    <a:bodyPr/>
                    <a:lstStyle/>
                    <a:p>
                      <a:pPr indent="0" lvl="0" marL="0" rtl="0" algn="l">
                        <a:spcBef>
                          <a:spcPts val="0"/>
                        </a:spcBef>
                        <a:spcAft>
                          <a:spcPts val="0"/>
                        </a:spcAft>
                        <a:buNone/>
                      </a:pPr>
                      <a:r>
                        <a:rPr lang="id"/>
                        <a:t>Memastikan terjadi exception apapun</a:t>
                      </a:r>
                      <a:endParaRPr/>
                    </a:p>
                  </a:txBody>
                  <a:tcPr marT="91425" marB="91425" marR="91425" marL="91425"/>
                </a:tc>
              </a:tr>
              <a:tr h="381000">
                <a:tc>
                  <a:txBody>
                    <a:bodyPr/>
                    <a:lstStyle/>
                    <a:p>
                      <a:pPr indent="0" lvl="0" marL="0" rtl="0" algn="l">
                        <a:spcBef>
                          <a:spcPts val="0"/>
                        </a:spcBef>
                        <a:spcAft>
                          <a:spcPts val="0"/>
                        </a:spcAft>
                        <a:buNone/>
                      </a:pPr>
                      <a:r>
                        <a:rPr lang="id"/>
                        <a:t>.toThrow(exception)</a:t>
                      </a:r>
                      <a:endParaRPr/>
                    </a:p>
                  </a:txBody>
                  <a:tcPr marT="91425" marB="91425" marR="91425" marL="91425"/>
                </a:tc>
                <a:tc>
                  <a:txBody>
                    <a:bodyPr/>
                    <a:lstStyle/>
                    <a:p>
                      <a:pPr indent="0" lvl="0" marL="0" rtl="0" algn="l">
                        <a:spcBef>
                          <a:spcPts val="0"/>
                        </a:spcBef>
                        <a:spcAft>
                          <a:spcPts val="0"/>
                        </a:spcAft>
                        <a:buNone/>
                      </a:pPr>
                      <a:r>
                        <a:rPr lang="id"/>
                        <a:t>Memastikan terjadi exception sesuai dengan expected exception</a:t>
                      </a:r>
                      <a:endParaRPr/>
                    </a:p>
                  </a:txBody>
                  <a:tcPr marT="91425" marB="91425" marR="91425" marL="91425"/>
                </a:tc>
              </a:tr>
              <a:tr h="381000">
                <a:tc>
                  <a:txBody>
                    <a:bodyPr/>
                    <a:lstStyle/>
                    <a:p>
                      <a:pPr indent="0" lvl="0" marL="0" rtl="0" algn="l">
                        <a:spcBef>
                          <a:spcPts val="0"/>
                        </a:spcBef>
                        <a:spcAft>
                          <a:spcPts val="0"/>
                        </a:spcAft>
                        <a:buNone/>
                      </a:pPr>
                      <a:r>
                        <a:rPr lang="id"/>
                        <a:t>.toThrow(message)</a:t>
                      </a:r>
                      <a:endParaRPr/>
                    </a:p>
                  </a:txBody>
                  <a:tcPr marT="91425" marB="91425" marR="91425" marL="91425"/>
                </a:tc>
                <a:tc>
                  <a:txBody>
                    <a:bodyPr/>
                    <a:lstStyle/>
                    <a:p>
                      <a:pPr indent="0" lvl="0" marL="0" rtl="0" algn="l">
                        <a:spcBef>
                          <a:spcPts val="0"/>
                        </a:spcBef>
                        <a:spcAft>
                          <a:spcPts val="0"/>
                        </a:spcAft>
                        <a:buNone/>
                      </a:pPr>
                      <a:r>
                        <a:rPr lang="id"/>
                        <a:t>Memastikan terjadi exception sesuai dengan string message</a:t>
                      </a:r>
                      <a:endParaRPr/>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Contoh Exception dan Function</a:t>
            </a:r>
            <a:endParaRPr/>
          </a:p>
        </p:txBody>
      </p:sp>
      <p:pic>
        <p:nvPicPr>
          <p:cNvPr id="588" name="Google Shape;588;p98"/>
          <p:cNvPicPr preferRelativeResize="0"/>
          <p:nvPr/>
        </p:nvPicPr>
        <p:blipFill>
          <a:blip r:embed="rId3">
            <a:alphaModFix/>
          </a:blip>
          <a:stretch>
            <a:fillRect/>
          </a:stretch>
        </p:blipFill>
        <p:spPr>
          <a:xfrm>
            <a:off x="152400" y="2006250"/>
            <a:ext cx="7152010" cy="2984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Exceptions Matchers</a:t>
            </a:r>
            <a:endParaRPr/>
          </a:p>
        </p:txBody>
      </p:sp>
      <p:pic>
        <p:nvPicPr>
          <p:cNvPr id="594" name="Google Shape;594;p99"/>
          <p:cNvPicPr preferRelativeResize="0"/>
          <p:nvPr/>
        </p:nvPicPr>
        <p:blipFill>
          <a:blip r:embed="rId3">
            <a:alphaModFix/>
          </a:blip>
          <a:stretch>
            <a:fillRect/>
          </a:stretch>
        </p:blipFill>
        <p:spPr>
          <a:xfrm>
            <a:off x="152400" y="2006250"/>
            <a:ext cx="8839199" cy="232108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Not</a:t>
            </a:r>
            <a:r>
              <a:rPr lang="id"/>
              <a:t> Matchers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Not Matchers</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melakukan pengecekan menggunakan matchers, kadang-kadang kita ingin melakukan pengecekan kebalikannya</a:t>
            </a:r>
            <a:endParaRPr/>
          </a:p>
          <a:p>
            <a:pPr indent="-311150" lvl="0" marL="457200" rtl="0" algn="l">
              <a:spcBef>
                <a:spcPts val="0"/>
              </a:spcBef>
              <a:spcAft>
                <a:spcPts val="0"/>
              </a:spcAft>
              <a:buSzPts val="1300"/>
              <a:buChar char="●"/>
            </a:pPr>
            <a:r>
              <a:rPr lang="id"/>
              <a:t>Misal tidak sama dengan, tidak lebih dari, tidak contains, dan lain-lain</a:t>
            </a:r>
            <a:endParaRPr/>
          </a:p>
          <a:p>
            <a:pPr indent="-311150" lvl="0" marL="457200" rtl="0" algn="l">
              <a:spcBef>
                <a:spcPts val="0"/>
              </a:spcBef>
              <a:spcAft>
                <a:spcPts val="0"/>
              </a:spcAft>
              <a:buSzPts val="1300"/>
              <a:buChar char="●"/>
            </a:pPr>
            <a:r>
              <a:rPr lang="id"/>
              <a:t>Jest memiliki fitur untuk melakukan “not” di Matchers nya, dengan menggunakan property not di matchers, secara otomatis kita akan melakukan pengecekan kebalikannya</a:t>
            </a:r>
            <a:endParaRPr/>
          </a:p>
          <a:p>
            <a:pPr indent="-311150" lvl="0" marL="457200" rtl="0" algn="l">
              <a:spcBef>
                <a:spcPts val="0"/>
              </a:spcBef>
              <a:spcAft>
                <a:spcPts val="0"/>
              </a:spcAft>
              <a:buSzPts val="1300"/>
              <a:buChar char="●"/>
            </a:pPr>
            <a:r>
              <a:rPr lang="id"/>
              <a:t>Semua jenis matchers yang sudah kita bahas, mendukung property not ini</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Not Matchers</a:t>
            </a:r>
            <a:endParaRPr/>
          </a:p>
        </p:txBody>
      </p:sp>
      <p:pic>
        <p:nvPicPr>
          <p:cNvPr id="611" name="Google Shape;611;p102"/>
          <p:cNvPicPr preferRelativeResize="0"/>
          <p:nvPr/>
        </p:nvPicPr>
        <p:blipFill>
          <a:blip r:embed="rId3">
            <a:alphaModFix/>
          </a:blip>
          <a:stretch>
            <a:fillRect/>
          </a:stretch>
        </p:blipFill>
        <p:spPr>
          <a:xfrm>
            <a:off x="152400" y="2006250"/>
            <a:ext cx="6492595" cy="298485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Async Code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Pyramid</a:t>
            </a:r>
            <a:endParaRPr/>
          </a:p>
        </p:txBody>
      </p:sp>
      <p:pic>
        <p:nvPicPr>
          <p:cNvPr id="206" name="Google Shape;206;p32"/>
          <p:cNvPicPr preferRelativeResize="0"/>
          <p:nvPr/>
        </p:nvPicPr>
        <p:blipFill>
          <a:blip r:embed="rId3">
            <a:alphaModFix/>
          </a:blip>
          <a:stretch>
            <a:fillRect/>
          </a:stretch>
        </p:blipFill>
        <p:spPr>
          <a:xfrm>
            <a:off x="1905000" y="2006250"/>
            <a:ext cx="5334000" cy="28575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Test Async Code</a:t>
            </a:r>
            <a:endParaRPr/>
          </a:p>
        </p:txBody>
      </p:sp>
      <p:sp>
        <p:nvSpPr>
          <p:cNvPr id="622" name="Google Shape;622;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kode program JavaScript, penggunaan kode asynchronous pasti sering kita gunakan, baik itu menggunakan Promise atau menggunakan Async Await</a:t>
            </a:r>
            <a:endParaRPr/>
          </a:p>
          <a:p>
            <a:pPr indent="-311150" lvl="0" marL="457200" rtl="0" algn="l">
              <a:spcBef>
                <a:spcPts val="0"/>
              </a:spcBef>
              <a:spcAft>
                <a:spcPts val="0"/>
              </a:spcAft>
              <a:buSzPts val="1300"/>
              <a:buChar char="●"/>
            </a:pPr>
            <a:r>
              <a:rPr lang="id"/>
              <a:t>Jest terintegrasi dengan baik jika kita ingin melakukan pengetesan terhadap kode yang async</a:t>
            </a:r>
            <a:endParaRPr/>
          </a:p>
          <a:p>
            <a:pPr indent="-311150" lvl="0" marL="457200" rtl="0" algn="l">
              <a:spcBef>
                <a:spcPts val="0"/>
              </a:spcBef>
              <a:spcAft>
                <a:spcPts val="0"/>
              </a:spcAft>
              <a:buSzPts val="1300"/>
              <a:buChar char="●"/>
            </a:pPr>
            <a:r>
              <a:rPr lang="id"/>
              <a:t>Namun saat kita melakukan pengetesan kode async, kita harus memberi tahu ke Jest, hal ini agar Jest tahu dan bisa menunggu kode async nya, sebelum melanjutkan ke unit test selanjutnya</a:t>
            </a:r>
            <a:endParaRPr/>
          </a:p>
          <a:p>
            <a:pPr indent="-311150" lvl="0" marL="457200" rtl="0" algn="l">
              <a:spcBef>
                <a:spcPts val="0"/>
              </a:spcBef>
              <a:spcAft>
                <a:spcPts val="0"/>
              </a:spcAft>
              <a:buSzPts val="1300"/>
              <a:buChar char="●"/>
            </a:pPr>
            <a:r>
              <a:rPr lang="id"/>
              <a:t>Caranya sebenarnya sangat mudah, kita cukup gunakan async code di closure function Jest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Async Function</a:t>
            </a:r>
            <a:endParaRPr/>
          </a:p>
        </p:txBody>
      </p:sp>
      <p:pic>
        <p:nvPicPr>
          <p:cNvPr id="628" name="Google Shape;628;p105"/>
          <p:cNvPicPr preferRelativeResize="0"/>
          <p:nvPr/>
        </p:nvPicPr>
        <p:blipFill>
          <a:blip r:embed="rId3">
            <a:alphaModFix/>
          </a:blip>
          <a:stretch>
            <a:fillRect/>
          </a:stretch>
        </p:blipFill>
        <p:spPr>
          <a:xfrm>
            <a:off x="152400" y="2006250"/>
            <a:ext cx="7280120" cy="298484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Test Async Function</a:t>
            </a:r>
            <a:endParaRPr/>
          </a:p>
        </p:txBody>
      </p:sp>
      <p:pic>
        <p:nvPicPr>
          <p:cNvPr id="634" name="Google Shape;634;p106"/>
          <p:cNvPicPr preferRelativeResize="0"/>
          <p:nvPr/>
        </p:nvPicPr>
        <p:blipFill>
          <a:blip r:embed="rId3">
            <a:alphaModFix/>
          </a:blip>
          <a:stretch>
            <a:fillRect/>
          </a:stretch>
        </p:blipFill>
        <p:spPr>
          <a:xfrm>
            <a:off x="152400" y="2006250"/>
            <a:ext cx="8097913" cy="2984851"/>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Error : Regenerator Runtime</a:t>
            </a:r>
            <a:endParaRPr/>
          </a:p>
        </p:txBody>
      </p:sp>
      <p:pic>
        <p:nvPicPr>
          <p:cNvPr id="640" name="Google Shape;640;p107"/>
          <p:cNvPicPr preferRelativeResize="0"/>
          <p:nvPr/>
        </p:nvPicPr>
        <p:blipFill>
          <a:blip r:embed="rId3">
            <a:alphaModFix/>
          </a:blip>
          <a:stretch>
            <a:fillRect/>
          </a:stretch>
        </p:blipFill>
        <p:spPr>
          <a:xfrm>
            <a:off x="152400" y="2006250"/>
            <a:ext cx="7410303" cy="298484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Regenerator Runtime Error</a:t>
            </a:r>
            <a:endParaRPr/>
          </a:p>
        </p:txBody>
      </p:sp>
      <p:sp>
        <p:nvSpPr>
          <p:cNvPr id="646" name="Google Shape;646;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Jangan khawatir jika terjadi regenerator runtime error. </a:t>
            </a:r>
            <a:endParaRPr/>
          </a:p>
          <a:p>
            <a:pPr indent="-311150" lvl="0" marL="457200" rtl="0" algn="l">
              <a:spcBef>
                <a:spcPts val="0"/>
              </a:spcBef>
              <a:spcAft>
                <a:spcPts val="0"/>
              </a:spcAft>
              <a:buSzPts val="1300"/>
              <a:buChar char="●"/>
            </a:pPr>
            <a:r>
              <a:rPr lang="id"/>
              <a:t>Ini adalah error yang terjadi di Babel, hal ini secara default Babel tidak melakukan memiliki fitur untuk melakukan kompilasi runtime ketika menemukan fitur regenerator atau async function</a:t>
            </a:r>
            <a:endParaRPr/>
          </a:p>
          <a:p>
            <a:pPr indent="-311150" lvl="0" marL="457200" rtl="0" algn="l">
              <a:spcBef>
                <a:spcPts val="0"/>
              </a:spcBef>
              <a:spcAft>
                <a:spcPts val="0"/>
              </a:spcAft>
              <a:buSzPts val="1300"/>
              <a:buChar char="●"/>
            </a:pPr>
            <a:r>
              <a:rPr lang="id"/>
              <a:t>Kita bisa menambahkan plugin untuk transform dan regenerator dengan menambahkan dependency:</a:t>
            </a:r>
            <a:br>
              <a:rPr lang="id"/>
            </a:br>
            <a:r>
              <a:rPr lang="id"/>
              <a:t>npm install @babel/plugin-transform-runtime</a:t>
            </a:r>
            <a:endParaRPr/>
          </a:p>
          <a:p>
            <a:pPr indent="-311150" lvl="0" marL="457200" rtl="0" algn="l">
              <a:spcBef>
                <a:spcPts val="0"/>
              </a:spcBef>
              <a:spcAft>
                <a:spcPts val="0"/>
              </a:spcAft>
              <a:buSzPts val="1300"/>
              <a:buChar char="●"/>
            </a:pPr>
            <a:r>
              <a:rPr lang="id"/>
              <a:t>Selanjutnya tambahkan di babel.config.json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Babel Config </a:t>
            </a:r>
            <a:endParaRPr/>
          </a:p>
        </p:txBody>
      </p:sp>
      <p:pic>
        <p:nvPicPr>
          <p:cNvPr id="652" name="Google Shape;652;p109"/>
          <p:cNvPicPr preferRelativeResize="0"/>
          <p:nvPr/>
        </p:nvPicPr>
        <p:blipFill>
          <a:blip r:embed="rId3">
            <a:alphaModFix/>
          </a:blip>
          <a:stretch>
            <a:fillRect/>
          </a:stretch>
        </p:blipFill>
        <p:spPr>
          <a:xfrm>
            <a:off x="152400" y="2006250"/>
            <a:ext cx="6276254" cy="2984851"/>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Async Matchers</a:t>
            </a:r>
            <a:endParaRPr/>
          </a:p>
        </p:txBody>
      </p:sp>
      <p:sp>
        <p:nvSpPr>
          <p:cNvPr id="658" name="Google Shape;658;p1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menggunakan async await untuk melakukan matchers, sebenarnya Jest juga memiliki fitur matchers terhadap data async atau Promise</a:t>
            </a:r>
            <a:endParaRPr/>
          </a:p>
          <a:p>
            <a:pPr indent="-311150" lvl="0" marL="457200" rtl="0" algn="l">
              <a:spcBef>
                <a:spcPts val="0"/>
              </a:spcBef>
              <a:spcAft>
                <a:spcPts val="0"/>
              </a:spcAft>
              <a:buSzPts val="1300"/>
              <a:buChar char="●"/>
            </a:pPr>
            <a:r>
              <a:rPr lang="id"/>
              <a:t>Hal ini mempermudah kita ketika ingin melakukan matchers, sehingga tidak perlu melakukan await pada async function nya</a:t>
            </a:r>
            <a:endParaRPr/>
          </a:p>
          <a:p>
            <a:pPr indent="-311150" lvl="0" marL="457200" rtl="0" algn="l">
              <a:spcBef>
                <a:spcPts val="0"/>
              </a:spcBef>
              <a:spcAft>
                <a:spcPts val="0"/>
              </a:spcAft>
              <a:buSzPts val="1300"/>
              <a:buChar char="●"/>
            </a:pPr>
            <a:r>
              <a:rPr lang="id"/>
              <a:t>Semua Async Matchers mengembalikan Promise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Async Matchers Functions</a:t>
            </a:r>
            <a:endParaRPr/>
          </a:p>
        </p:txBody>
      </p:sp>
      <p:graphicFrame>
        <p:nvGraphicFramePr>
          <p:cNvPr id="664" name="Google Shape;664;p111"/>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expect(promise).resolves</a:t>
                      </a:r>
                      <a:endParaRPr/>
                    </a:p>
                  </a:txBody>
                  <a:tcPr marT="91425" marB="91425" marR="91425" marL="91425"/>
                </a:tc>
                <a:tc>
                  <a:txBody>
                    <a:bodyPr/>
                    <a:lstStyle/>
                    <a:p>
                      <a:pPr indent="0" lvl="0" marL="0" rtl="0" algn="l">
                        <a:spcBef>
                          <a:spcPts val="0"/>
                        </a:spcBef>
                        <a:spcAft>
                          <a:spcPts val="0"/>
                        </a:spcAft>
                        <a:buNone/>
                      </a:pPr>
                      <a:r>
                        <a:rPr lang="id"/>
                        <a:t>Ekspektasi bahwa promise sukses, dan selanjutnya kita bisa gunakan Matchers function lainnya</a:t>
                      </a:r>
                      <a:endParaRPr/>
                    </a:p>
                  </a:txBody>
                  <a:tcPr marT="91425" marB="91425" marR="91425" marL="91425"/>
                </a:tc>
              </a:tr>
              <a:tr h="381000">
                <a:tc>
                  <a:txBody>
                    <a:bodyPr/>
                    <a:lstStyle/>
                    <a:p>
                      <a:pPr indent="0" lvl="0" marL="0" rtl="0" algn="l">
                        <a:spcBef>
                          <a:spcPts val="0"/>
                        </a:spcBef>
                        <a:spcAft>
                          <a:spcPts val="0"/>
                        </a:spcAft>
                        <a:buNone/>
                      </a:pPr>
                      <a:r>
                        <a:rPr lang="id"/>
                        <a:t>expect(promise).rejects</a:t>
                      </a:r>
                      <a:endParaRPr/>
                    </a:p>
                  </a:txBody>
                  <a:tcPr marT="91425" marB="91425" marR="91425" marL="91425"/>
                </a:tc>
                <a:tc>
                  <a:txBody>
                    <a:bodyPr/>
                    <a:lstStyle/>
                    <a:p>
                      <a:pPr indent="0" lvl="0" marL="0" rtl="0" algn="l">
                        <a:spcBef>
                          <a:spcPts val="0"/>
                        </a:spcBef>
                        <a:spcAft>
                          <a:spcPts val="0"/>
                        </a:spcAft>
                        <a:buNone/>
                      </a:pPr>
                      <a:r>
                        <a:rPr lang="id"/>
                        <a:t>Ekspektasi bahwa promise gagal, dan selanjutnya kita bisa gunakan Matchers function lainnya</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Async Matchers Functions</a:t>
            </a:r>
            <a:endParaRPr/>
          </a:p>
        </p:txBody>
      </p:sp>
      <p:pic>
        <p:nvPicPr>
          <p:cNvPr id="670" name="Google Shape;670;p112"/>
          <p:cNvPicPr preferRelativeResize="0"/>
          <p:nvPr/>
        </p:nvPicPr>
        <p:blipFill>
          <a:blip r:embed="rId3">
            <a:alphaModFix/>
          </a:blip>
          <a:stretch>
            <a:fillRect/>
          </a:stretch>
        </p:blipFill>
        <p:spPr>
          <a:xfrm>
            <a:off x="152400" y="2006250"/>
            <a:ext cx="8839200" cy="2088802"/>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Setup Function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High Level Architecture Aplikasi</a:t>
            </a:r>
            <a:endParaRPr/>
          </a:p>
        </p:txBody>
      </p:sp>
      <p:pic>
        <p:nvPicPr>
          <p:cNvPr id="212" name="Google Shape;212;p33"/>
          <p:cNvPicPr preferRelativeResize="0"/>
          <p:nvPr/>
        </p:nvPicPr>
        <p:blipFill>
          <a:blip r:embed="rId3">
            <a:alphaModFix/>
          </a:blip>
          <a:stretch>
            <a:fillRect/>
          </a:stretch>
        </p:blipFill>
        <p:spPr>
          <a:xfrm>
            <a:off x="2664625" y="2006250"/>
            <a:ext cx="3814761" cy="2984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Setup Function</a:t>
            </a:r>
            <a:endParaRPr/>
          </a:p>
        </p:txBody>
      </p:sp>
      <p:sp>
        <p:nvSpPr>
          <p:cNvPr id="681" name="Google Shape;681;p1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saat membuat unit test, kita membuat kode yang perlu dibuat sebelum unit test berjalan</a:t>
            </a:r>
            <a:endParaRPr/>
          </a:p>
          <a:p>
            <a:pPr indent="-311150" lvl="0" marL="457200" rtl="0" algn="l">
              <a:spcBef>
                <a:spcPts val="0"/>
              </a:spcBef>
              <a:spcAft>
                <a:spcPts val="0"/>
              </a:spcAft>
              <a:buSzPts val="1300"/>
              <a:buChar char="●"/>
            </a:pPr>
            <a:r>
              <a:rPr lang="id"/>
              <a:t>Selain itu, kadang kita juga kita membuat kode yang perlu dilakukan setelah unit test berjalan</a:t>
            </a:r>
            <a:endParaRPr/>
          </a:p>
          <a:p>
            <a:pPr indent="-311150" lvl="0" marL="457200" rtl="0" algn="l">
              <a:spcBef>
                <a:spcPts val="0"/>
              </a:spcBef>
              <a:spcAft>
                <a:spcPts val="0"/>
              </a:spcAft>
              <a:buSzPts val="1300"/>
              <a:buChar char="●"/>
            </a:pPr>
            <a:r>
              <a:rPr lang="id"/>
              <a:t>Jest memiliki fitur untuk menangani kasus seperti ini</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Setup Functions</a:t>
            </a:r>
            <a:endParaRPr/>
          </a:p>
        </p:txBody>
      </p:sp>
      <p:graphicFrame>
        <p:nvGraphicFramePr>
          <p:cNvPr id="687" name="Google Shape;687;p115"/>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beforeEach(function)</a:t>
                      </a:r>
                      <a:endParaRPr/>
                    </a:p>
                  </a:txBody>
                  <a:tcPr marT="91425" marB="91425" marR="91425" marL="91425"/>
                </a:tc>
                <a:tc>
                  <a:txBody>
                    <a:bodyPr/>
                    <a:lstStyle/>
                    <a:p>
                      <a:pPr indent="0" lvl="0" marL="0" rtl="0" algn="l">
                        <a:spcBef>
                          <a:spcPts val="0"/>
                        </a:spcBef>
                        <a:spcAft>
                          <a:spcPts val="0"/>
                        </a:spcAft>
                        <a:buNone/>
                      </a:pPr>
                      <a:r>
                        <a:rPr lang="id"/>
                        <a:t>Function akan dieksekusi sebelum unit test berjalan, jika terdapat lima unit test dalam file, artinya akan dieksekusi juga sebanyak lima kali</a:t>
                      </a:r>
                      <a:endParaRPr/>
                    </a:p>
                  </a:txBody>
                  <a:tcPr marT="91425" marB="91425" marR="91425" marL="91425"/>
                </a:tc>
              </a:tr>
              <a:tr h="381000">
                <a:tc>
                  <a:txBody>
                    <a:bodyPr/>
                    <a:lstStyle/>
                    <a:p>
                      <a:pPr indent="0" lvl="0" marL="0" rtl="0" algn="l">
                        <a:spcBef>
                          <a:spcPts val="0"/>
                        </a:spcBef>
                        <a:spcAft>
                          <a:spcPts val="0"/>
                        </a:spcAft>
                        <a:buNone/>
                      </a:pPr>
                      <a:r>
                        <a:rPr lang="id"/>
                        <a:t>afterEach(function)</a:t>
                      </a:r>
                      <a:endParaRPr/>
                    </a:p>
                  </a:txBody>
                  <a:tcPr marT="91425" marB="91425" marR="91425" marL="91425"/>
                </a:tc>
                <a:tc>
                  <a:txBody>
                    <a:bodyPr/>
                    <a:lstStyle/>
                    <a:p>
                      <a:pPr indent="0" lvl="0" marL="0" rtl="0" algn="l">
                        <a:spcBef>
                          <a:spcPts val="0"/>
                        </a:spcBef>
                        <a:spcAft>
                          <a:spcPts val="0"/>
                        </a:spcAft>
                        <a:buNone/>
                      </a:pPr>
                      <a:r>
                        <a:rPr lang="id"/>
                        <a:t>Function akan dieksekusi setelah unit test selesai, jika terdapat lima unit test dalam file, artinya akan dieksekusi juga sebanyak lima kali</a:t>
                      </a:r>
                      <a:endParaRPr/>
                    </a:p>
                  </a:txBody>
                  <a:tcPr marT="91425" marB="91425" marR="91425" marL="91425"/>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Setup Function</a:t>
            </a:r>
            <a:endParaRPr/>
          </a:p>
        </p:txBody>
      </p:sp>
      <p:pic>
        <p:nvPicPr>
          <p:cNvPr id="693" name="Google Shape;693;p116"/>
          <p:cNvPicPr preferRelativeResize="0"/>
          <p:nvPr/>
        </p:nvPicPr>
        <p:blipFill>
          <a:blip r:embed="rId3">
            <a:alphaModFix/>
          </a:blip>
          <a:stretch>
            <a:fillRect/>
          </a:stretch>
        </p:blipFill>
        <p:spPr>
          <a:xfrm>
            <a:off x="152400" y="2006250"/>
            <a:ext cx="4303459" cy="2984850"/>
          </a:xfrm>
          <a:prstGeom prst="rect">
            <a:avLst/>
          </a:prstGeom>
          <a:noFill/>
          <a:ln>
            <a:noFill/>
          </a:ln>
        </p:spPr>
      </p:pic>
      <p:pic>
        <p:nvPicPr>
          <p:cNvPr id="694" name="Google Shape;694;p116"/>
          <p:cNvPicPr preferRelativeResize="0"/>
          <p:nvPr/>
        </p:nvPicPr>
        <p:blipFill>
          <a:blip r:embed="rId4">
            <a:alphaModFix/>
          </a:blip>
          <a:stretch>
            <a:fillRect/>
          </a:stretch>
        </p:blipFill>
        <p:spPr>
          <a:xfrm>
            <a:off x="4608259" y="2006250"/>
            <a:ext cx="4383342" cy="2410838"/>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One-Time Setup Function</a:t>
            </a:r>
            <a:endParaRPr/>
          </a:p>
        </p:txBody>
      </p:sp>
      <p:sp>
        <p:nvSpPr>
          <p:cNvPr id="700" name="Google Shape;700;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kadang-kadang, kita ingin membuat kode yang hanya dieksekusi sekali saja dalam sebuah file unit test</a:t>
            </a:r>
            <a:endParaRPr/>
          </a:p>
          <a:p>
            <a:pPr indent="-311150" lvl="0" marL="457200" rtl="0" algn="l">
              <a:spcBef>
                <a:spcPts val="0"/>
              </a:spcBef>
              <a:spcAft>
                <a:spcPts val="0"/>
              </a:spcAft>
              <a:buSzPts val="1300"/>
              <a:buChar char="●"/>
            </a:pPr>
            <a:r>
              <a:rPr lang="id"/>
              <a:t>Sekali sebelum semua unit test</a:t>
            </a:r>
            <a:endParaRPr/>
          </a:p>
          <a:p>
            <a:pPr indent="-311150" lvl="0" marL="457200" rtl="0" algn="l">
              <a:spcBef>
                <a:spcPts val="0"/>
              </a:spcBef>
              <a:spcAft>
                <a:spcPts val="0"/>
              </a:spcAft>
              <a:buSzPts val="1300"/>
              <a:buChar char="●"/>
            </a:pPr>
            <a:r>
              <a:rPr lang="id"/>
              <a:t>Dan sekali setelah semua unit test</a:t>
            </a:r>
            <a:endParaRPr/>
          </a:p>
          <a:p>
            <a:pPr indent="-311150" lvl="0" marL="457200" rtl="0" algn="l">
              <a:spcBef>
                <a:spcPts val="0"/>
              </a:spcBef>
              <a:spcAft>
                <a:spcPts val="0"/>
              </a:spcAft>
              <a:buSzPts val="1300"/>
              <a:buChar char="●"/>
            </a:pPr>
            <a:r>
              <a:rPr lang="id"/>
              <a:t>Jest juga menyediakan fitur tersebut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One-Time </a:t>
            </a:r>
            <a:r>
              <a:rPr lang="id"/>
              <a:t>Setup Functions</a:t>
            </a:r>
            <a:endParaRPr/>
          </a:p>
        </p:txBody>
      </p:sp>
      <p:graphicFrame>
        <p:nvGraphicFramePr>
          <p:cNvPr id="706" name="Google Shape;706;p118"/>
          <p:cNvGraphicFramePr/>
          <p:nvPr/>
        </p:nvGraphicFramePr>
        <p:xfrm>
          <a:off x="952500" y="1994525"/>
          <a:ext cx="3000000" cy="3000000"/>
        </p:xfrm>
        <a:graphic>
          <a:graphicData uri="http://schemas.openxmlformats.org/drawingml/2006/table">
            <a:tbl>
              <a:tblPr>
                <a:noFill/>
                <a:tableStyleId>{999504B1-3777-4387-A308-853982FBE38E}</a:tableStyleId>
              </a:tblPr>
              <a:tblGrid>
                <a:gridCol w="2750600"/>
                <a:gridCol w="448840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beforeAll(function)</a:t>
                      </a:r>
                      <a:endParaRPr/>
                    </a:p>
                  </a:txBody>
                  <a:tcPr marT="91425" marB="91425" marR="91425" marL="91425"/>
                </a:tc>
                <a:tc>
                  <a:txBody>
                    <a:bodyPr/>
                    <a:lstStyle/>
                    <a:p>
                      <a:pPr indent="0" lvl="0" marL="0" rtl="0" algn="l">
                        <a:spcBef>
                          <a:spcPts val="0"/>
                        </a:spcBef>
                        <a:spcAft>
                          <a:spcPts val="0"/>
                        </a:spcAft>
                        <a:buNone/>
                      </a:pPr>
                      <a:r>
                        <a:rPr lang="id"/>
                        <a:t>Function akan dieksekusi sekali sebelum semua unit test berjalan di file unit test</a:t>
                      </a:r>
                      <a:endParaRPr/>
                    </a:p>
                  </a:txBody>
                  <a:tcPr marT="91425" marB="91425" marR="91425" marL="91425"/>
                </a:tc>
              </a:tr>
              <a:tr h="381000">
                <a:tc>
                  <a:txBody>
                    <a:bodyPr/>
                    <a:lstStyle/>
                    <a:p>
                      <a:pPr indent="0" lvl="0" marL="0" rtl="0" algn="l">
                        <a:spcBef>
                          <a:spcPts val="0"/>
                        </a:spcBef>
                        <a:spcAft>
                          <a:spcPts val="0"/>
                        </a:spcAft>
                        <a:buNone/>
                      </a:pPr>
                      <a:r>
                        <a:rPr lang="id"/>
                        <a:t>afterAll(function)</a:t>
                      </a:r>
                      <a:endParaRPr/>
                    </a:p>
                  </a:txBody>
                  <a:tcPr marT="91425" marB="91425" marR="91425" marL="91425"/>
                </a:tc>
                <a:tc>
                  <a:txBody>
                    <a:bodyPr/>
                    <a:lstStyle/>
                    <a:p>
                      <a:pPr indent="0" lvl="0" marL="0" rtl="0" algn="l">
                        <a:spcBef>
                          <a:spcPts val="0"/>
                        </a:spcBef>
                        <a:spcAft>
                          <a:spcPts val="0"/>
                        </a:spcAft>
                        <a:buNone/>
                      </a:pPr>
                      <a:r>
                        <a:rPr lang="id"/>
                        <a:t>Function akan dieksekusi sekali setelah semua unit test selesai di file unit test</a:t>
                      </a:r>
                      <a:endParaRPr/>
                    </a:p>
                  </a:txBody>
                  <a:tcPr marT="91425" marB="91425" marR="91425" marL="91425"/>
                </a:tc>
              </a:tr>
            </a:tbl>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One-Time Setup Function</a:t>
            </a:r>
            <a:endParaRPr/>
          </a:p>
        </p:txBody>
      </p:sp>
      <p:pic>
        <p:nvPicPr>
          <p:cNvPr id="712" name="Google Shape;712;p119"/>
          <p:cNvPicPr preferRelativeResize="0"/>
          <p:nvPr/>
        </p:nvPicPr>
        <p:blipFill>
          <a:blip r:embed="rId3">
            <a:alphaModFix/>
          </a:blip>
          <a:stretch>
            <a:fillRect/>
          </a:stretch>
        </p:blipFill>
        <p:spPr>
          <a:xfrm>
            <a:off x="152400" y="2006250"/>
            <a:ext cx="7886894" cy="298485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Async Setup Function</a:t>
            </a:r>
            <a:endParaRPr/>
          </a:p>
        </p:txBody>
      </p:sp>
      <p:sp>
        <p:nvSpPr>
          <p:cNvPr id="718" name="Google Shape;718;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Async juga bisa dilakukan di Setup Function</a:t>
            </a:r>
            <a:endParaRPr/>
          </a:p>
          <a:p>
            <a:pPr indent="-311150" lvl="0" marL="457200" rtl="0" algn="l">
              <a:spcBef>
                <a:spcPts val="0"/>
              </a:spcBef>
              <a:spcAft>
                <a:spcPts val="0"/>
              </a:spcAft>
              <a:buSzPts val="1300"/>
              <a:buChar char="●"/>
            </a:pPr>
            <a:r>
              <a:rPr lang="id"/>
              <a:t>Kita hanya perlu menggunakan kata kunci async pada parameter function di Setup Function nya</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Scoping</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Scoping</a:t>
            </a:r>
            <a:endParaRPr/>
          </a:p>
        </p:txBody>
      </p:sp>
      <p:sp>
        <p:nvSpPr>
          <p:cNvPr id="729" name="Google Shape;729;p1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Setup Function, secara default akan dieksekusi pada setiap test() function yang terdapat di file unit test</a:t>
            </a:r>
            <a:endParaRPr/>
          </a:p>
          <a:p>
            <a:pPr indent="-311150" lvl="0" marL="457200" rtl="0" algn="l">
              <a:spcBef>
                <a:spcPts val="0"/>
              </a:spcBef>
              <a:spcAft>
                <a:spcPts val="0"/>
              </a:spcAft>
              <a:buSzPts val="1300"/>
              <a:buChar char="●"/>
            </a:pPr>
            <a:r>
              <a:rPr lang="id"/>
              <a:t>Jest memiliki fitur scoping atau grouping, dimana kita bisa membuat group unit test menggunakan function describe()</a:t>
            </a:r>
            <a:endParaRPr/>
          </a:p>
          <a:p>
            <a:pPr indent="-311150" lvl="0" marL="457200" rtl="0" algn="l">
              <a:spcBef>
                <a:spcPts val="0"/>
              </a:spcBef>
              <a:spcAft>
                <a:spcPts val="0"/>
              </a:spcAft>
              <a:buSzPts val="1300"/>
              <a:buChar char="●"/>
            </a:pPr>
            <a:r>
              <a:rPr lang="id"/>
              <a:t>Setup Function yang dibuat di dalam describe() hanya digunakan untuk unit test di dalam describe() tersebut</a:t>
            </a:r>
            <a:endParaRPr/>
          </a:p>
          <a:p>
            <a:pPr indent="-311150" lvl="0" marL="457200" rtl="0" algn="l">
              <a:spcBef>
                <a:spcPts val="0"/>
              </a:spcBef>
              <a:spcAft>
                <a:spcPts val="0"/>
              </a:spcAft>
              <a:buSzPts val="1300"/>
              <a:buChar char="●"/>
            </a:pPr>
            <a:r>
              <a:rPr lang="id"/>
              <a:t>Namun Setup Function diluar describe() secara otomatis juga digunakan di dalam describe()</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Scoping</a:t>
            </a:r>
            <a:endParaRPr/>
          </a:p>
        </p:txBody>
      </p:sp>
      <p:pic>
        <p:nvPicPr>
          <p:cNvPr id="735" name="Google Shape;735;p123"/>
          <p:cNvPicPr preferRelativeResize="0"/>
          <p:nvPr/>
        </p:nvPicPr>
        <p:blipFill>
          <a:blip r:embed="rId3">
            <a:alphaModFix/>
          </a:blip>
          <a:stretch>
            <a:fillRect/>
          </a:stretch>
        </p:blipFill>
        <p:spPr>
          <a:xfrm>
            <a:off x="152400" y="2006250"/>
            <a:ext cx="7483028" cy="298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